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361" r:id="rId2"/>
    <p:sldId id="260" r:id="rId3"/>
    <p:sldId id="317" r:id="rId4"/>
    <p:sldId id="331" r:id="rId5"/>
    <p:sldId id="363" r:id="rId6"/>
    <p:sldId id="364" r:id="rId7"/>
    <p:sldId id="332" r:id="rId8"/>
    <p:sldId id="342" r:id="rId9"/>
    <p:sldId id="322" r:id="rId10"/>
    <p:sldId id="323" r:id="rId11"/>
    <p:sldId id="343" r:id="rId12"/>
    <p:sldId id="339" r:id="rId13"/>
    <p:sldId id="335" r:id="rId14"/>
    <p:sldId id="319" r:id="rId15"/>
    <p:sldId id="320" r:id="rId16"/>
    <p:sldId id="325" r:id="rId17"/>
    <p:sldId id="326" r:id="rId18"/>
    <p:sldId id="330" r:id="rId19"/>
    <p:sldId id="334" r:id="rId20"/>
    <p:sldId id="306" r:id="rId21"/>
    <p:sldId id="337" r:id="rId22"/>
    <p:sldId id="365" r:id="rId23"/>
    <p:sldId id="327" r:id="rId24"/>
    <p:sldId id="265" r:id="rId25"/>
    <p:sldId id="358" r:id="rId26"/>
    <p:sldId id="354" r:id="rId27"/>
    <p:sldId id="259" r:id="rId28"/>
    <p:sldId id="257" r:id="rId29"/>
    <p:sldId id="263" r:id="rId30"/>
    <p:sldId id="289" r:id="rId31"/>
    <p:sldId id="328" r:id="rId32"/>
    <p:sldId id="290" r:id="rId33"/>
    <p:sldId id="267" r:id="rId34"/>
    <p:sldId id="287" r:id="rId35"/>
    <p:sldId id="303" r:id="rId36"/>
    <p:sldId id="316" r:id="rId37"/>
    <p:sldId id="349" r:id="rId38"/>
    <p:sldId id="291" r:id="rId39"/>
    <p:sldId id="307" r:id="rId40"/>
    <p:sldId id="264" r:id="rId41"/>
    <p:sldId id="345" r:id="rId42"/>
    <p:sldId id="285" r:id="rId43"/>
    <p:sldId id="347" r:id="rId44"/>
    <p:sldId id="294" r:id="rId45"/>
    <p:sldId id="295" r:id="rId46"/>
    <p:sldId id="329" r:id="rId47"/>
    <p:sldId id="311" r:id="rId48"/>
    <p:sldId id="282" r:id="rId49"/>
    <p:sldId id="314" r:id="rId50"/>
    <p:sldId id="275" r:id="rId51"/>
    <p:sldId id="274" r:id="rId52"/>
    <p:sldId id="308" r:id="rId53"/>
    <p:sldId id="305" r:id="rId54"/>
    <p:sldId id="313" r:id="rId55"/>
    <p:sldId id="312" r:id="rId56"/>
    <p:sldId id="297" r:id="rId57"/>
    <p:sldId id="353" r:id="rId58"/>
    <p:sldId id="315" r:id="rId59"/>
    <p:sldId id="360" r:id="rId60"/>
    <p:sldId id="359" r:id="rId61"/>
    <p:sldId id="362" r:id="rId6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407" autoAdjust="0"/>
  </p:normalViewPr>
  <p:slideViewPr>
    <p:cSldViewPr>
      <p:cViewPr>
        <p:scale>
          <a:sx n="80" d="100"/>
          <a:sy n="8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895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41D74-1D28-4858-9B5C-DAC34088712A}" type="datetimeFigureOut">
              <a:rPr lang="it-IT" smtClean="0"/>
              <a:pPr/>
              <a:t>06/06/2019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222F1-1B6F-4938-89ED-891E49AF593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Livello essenziale di assistenza</a:t>
            </a:r>
            <a:r>
              <a:rPr lang="it-IT" baseline="0" dirty="0" smtClean="0"/>
              <a:t>     fascicolo sanitario elettronico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222F1-1B6F-4938-89ED-891E49AF5933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Adverse</a:t>
            </a:r>
            <a:r>
              <a:rPr lang="it-IT" dirty="0" smtClean="0"/>
              <a:t> </a:t>
            </a:r>
            <a:r>
              <a:rPr lang="it-IT" dirty="0" err="1" smtClean="0"/>
              <a:t>drug</a:t>
            </a:r>
            <a:r>
              <a:rPr lang="it-IT" dirty="0" smtClean="0"/>
              <a:t> </a:t>
            </a:r>
            <a:r>
              <a:rPr lang="it-IT" dirty="0" err="1" smtClean="0"/>
              <a:t>reaction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222F1-1B6F-4938-89ED-891E49AF5933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Disponibilità ad accettare le cure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222F1-1B6F-4938-89ED-891E49AF5933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222F1-1B6F-4938-89ED-891E49AF5933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222F1-1B6F-4938-89ED-891E49AF5933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sz="1200" dirty="0" smtClean="0">
                <a:latin typeface="Calibri" pitchFamily="34" charset="0"/>
              </a:rPr>
              <a:t>(  la secrezione di testosterone è regolata dall’asse ipotalamo-ipofisario da cui parte il messaggio verso testicoli a produrre ormoni sessuali.)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222F1-1B6F-4938-89ED-891E49AF5933}" type="slidenum">
              <a:rPr lang="it-IT" smtClean="0"/>
              <a:pPr/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222F1-1B6F-4938-89ED-891E49AF5933}" type="slidenum">
              <a:rPr lang="it-IT" smtClean="0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6F830-1E70-4048-B1A2-C9942E48F04D}" type="datetimeFigureOut">
              <a:rPr lang="it-IT" smtClean="0"/>
              <a:pPr/>
              <a:t>06/06/2019</a:t>
            </a:fld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>
          <a:xfrm>
            <a:off x="3492500" y="6376988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D4C7EE13-368C-4BC7-A642-BC6B78BAA0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6F830-1E70-4048-B1A2-C9942E48F04D}" type="datetimeFigureOut">
              <a:rPr lang="it-IT" smtClean="0"/>
              <a:pPr/>
              <a:t>06/06/2019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7EE13-368C-4BC7-A642-BC6B78BAA0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6F830-1E70-4048-B1A2-C9942E48F04D}" type="datetimeFigureOut">
              <a:rPr lang="it-IT" smtClean="0"/>
              <a:pPr/>
              <a:t>06/06/2019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7EE13-368C-4BC7-A642-BC6B78BAA0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6F830-1E70-4048-B1A2-C9942E48F04D}" type="datetimeFigureOut">
              <a:rPr lang="it-IT" smtClean="0"/>
              <a:pPr/>
              <a:t>06/06/2019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7EE13-368C-4BC7-A642-BC6B78BAA0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6F830-1E70-4048-B1A2-C9942E48F04D}" type="datetimeFigureOut">
              <a:rPr lang="it-IT" smtClean="0"/>
              <a:pPr/>
              <a:t>06/06/2019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7EE13-368C-4BC7-A642-BC6B78BAA0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6F830-1E70-4048-B1A2-C9942E48F04D}" type="datetimeFigureOut">
              <a:rPr lang="it-IT" smtClean="0"/>
              <a:pPr/>
              <a:t>06/06/2019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7EE13-368C-4BC7-A642-BC6B78BAA0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6F830-1E70-4048-B1A2-C9942E48F04D}" type="datetimeFigureOut">
              <a:rPr lang="it-IT" smtClean="0"/>
              <a:pPr/>
              <a:t>06/06/2019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7EE13-368C-4BC7-A642-BC6B78BAA0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6F830-1E70-4048-B1A2-C9942E48F04D}" type="datetimeFigureOut">
              <a:rPr lang="it-IT" smtClean="0"/>
              <a:pPr/>
              <a:t>06/06/2019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7EE13-368C-4BC7-A642-BC6B78BAA0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6F830-1E70-4048-B1A2-C9942E48F04D}" type="datetimeFigureOut">
              <a:rPr lang="it-IT" smtClean="0"/>
              <a:pPr/>
              <a:t>06/06/2019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7EE13-368C-4BC7-A642-BC6B78BAA0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6F830-1E70-4048-B1A2-C9942E48F04D}" type="datetimeFigureOut">
              <a:rPr lang="it-IT" smtClean="0"/>
              <a:pPr/>
              <a:t>06/06/2019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7EE13-368C-4BC7-A642-BC6B78BAA0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6F830-1E70-4048-B1A2-C9942E48F04D}" type="datetimeFigureOut">
              <a:rPr lang="it-IT" smtClean="0"/>
              <a:pPr/>
              <a:t>06/06/2019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7EE13-368C-4BC7-A642-BC6B78BAA0B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2060575"/>
            <a:ext cx="8229600" cy="406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4446F830-1E70-4048-B1A2-C9942E48F04D}" type="datetimeFigureOut">
              <a:rPr lang="it-IT" smtClean="0"/>
              <a:pPr/>
              <a:t>06/06/2019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D4C7EE13-368C-4BC7-A642-BC6B78BAA0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3313" name="AutoShape 1"/>
          <p:cNvSpPr>
            <a:spLocks noChangeArrowheads="1"/>
          </p:cNvSpPr>
          <p:nvPr/>
        </p:nvSpPr>
        <p:spPr bwMode="auto">
          <a:xfrm>
            <a:off x="2803525" y="6381750"/>
            <a:ext cx="3559175" cy="55563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4F81BD"/>
              </a:gs>
              <a:gs pos="100000">
                <a:srgbClr val="4F81BD">
                  <a:gamma/>
                  <a:tint val="20000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pic>
        <p:nvPicPr>
          <p:cNvPr id="1033" name="Immagine 9" descr="D:\work\documenti\Risorse\Icone e loghi\Logo IRST piccolo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51725" y="74613"/>
            <a:ext cx="15557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130175" y="785813"/>
            <a:ext cx="8905875" cy="6191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4F81BD"/>
              </a:gs>
              <a:gs pos="100000">
                <a:srgbClr val="4F81BD">
                  <a:gamma/>
                  <a:tint val="20000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pic>
        <p:nvPicPr>
          <p:cNvPr id="1035" name="Picture 3" descr="logo_IRST_IRCC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6838" y="58738"/>
            <a:ext cx="29384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dazioneserono.org/glossario/cellule/" TargetMode="External"/><Relationship Id="rId2" Type="http://schemas.openxmlformats.org/officeDocument/2006/relationships/hyperlink" Target="https://www.fondazioneserono.org/glossario/chemioterapia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dazioneserono.org/sezione/malattie-rare/patologie-malattie-rare/leucemia-mieloide-cronica-malattie-rare/" TargetMode="External"/><Relationship Id="rId2" Type="http://schemas.openxmlformats.org/officeDocument/2006/relationships/hyperlink" Target="https://www.fondazioneserono.org/glossario/leucem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ndazioneserono.org/sezione/oncologia/il-tumore-del-colon-retto-oncologia/" TargetMode="External"/><Relationship Id="rId5" Type="http://schemas.openxmlformats.org/officeDocument/2006/relationships/hyperlink" Target="https://www.fondazioneserono.org/glossario/pancreas/" TargetMode="External"/><Relationship Id="rId4" Type="http://schemas.openxmlformats.org/officeDocument/2006/relationships/hyperlink" Target="https://www.fondazioneserono.org/sezione/oncologia/il-cancro-del-polmone-oncologia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VIDEO-2019-05-17-21-14-34.mp4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880320"/>
          </a:xfrm>
        </p:spPr>
        <p:txBody>
          <a:bodyPr/>
          <a:lstStyle/>
          <a:p>
            <a:r>
              <a:rPr lang="it-IT" dirty="0" smtClean="0">
                <a:latin typeface="Calibri" pitchFamily="34" charset="0"/>
              </a:rPr>
              <a:t>Le terapie orali in oncologia:</a:t>
            </a:r>
            <a:br>
              <a:rPr lang="it-IT" dirty="0" smtClean="0">
                <a:latin typeface="Calibri" pitchFamily="34" charset="0"/>
              </a:rPr>
            </a:br>
            <a:r>
              <a:rPr lang="it-IT" dirty="0" smtClean="0">
                <a:latin typeface="Calibri" pitchFamily="34" charset="0"/>
              </a:rPr>
              <a:t>le nuove frontiere</a:t>
            </a:r>
            <a:br>
              <a:rPr lang="it-IT" dirty="0" smtClean="0">
                <a:latin typeface="Calibri" pitchFamily="34" charset="0"/>
              </a:rPr>
            </a:br>
            <a:r>
              <a:rPr lang="it-IT" dirty="0" smtClean="0">
                <a:latin typeface="Calibri" pitchFamily="34" charset="0"/>
              </a:rPr>
              <a:t>29.05.2019</a:t>
            </a:r>
            <a:br>
              <a:rPr lang="it-IT" dirty="0" smtClean="0">
                <a:latin typeface="Calibri" pitchFamily="34" charset="0"/>
              </a:rPr>
            </a:br>
            <a:r>
              <a:rPr lang="it-IT" dirty="0" smtClean="0">
                <a:latin typeface="Calibri" pitchFamily="34" charset="0"/>
              </a:rPr>
              <a:t/>
            </a:r>
            <a:br>
              <a:rPr lang="it-IT" dirty="0" smtClean="0">
                <a:latin typeface="Calibri" pitchFamily="34" charset="0"/>
              </a:rPr>
            </a:br>
            <a:r>
              <a:rPr lang="it-IT" dirty="0" smtClean="0">
                <a:latin typeface="Calibri" pitchFamily="34" charset="0"/>
              </a:rPr>
              <a:t>                                             </a:t>
            </a:r>
            <a:r>
              <a:rPr lang="it-IT" dirty="0" err="1" smtClean="0">
                <a:latin typeface="Calibri" pitchFamily="34" charset="0"/>
              </a:rPr>
              <a:t>Ragonesi</a:t>
            </a:r>
            <a:r>
              <a:rPr lang="it-IT" dirty="0" smtClean="0">
                <a:latin typeface="Calibri" pitchFamily="34" charset="0"/>
              </a:rPr>
              <a:t> Maria</a:t>
            </a:r>
            <a:endParaRPr lang="it-IT" dirty="0"/>
          </a:p>
        </p:txBody>
      </p:sp>
      <p:pic>
        <p:nvPicPr>
          <p:cNvPr id="4" name="Segnaposto contenuto 3" descr="irs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4149080"/>
            <a:ext cx="8229600" cy="19442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929411"/>
          </a:xfrm>
        </p:spPr>
        <p:txBody>
          <a:bodyPr/>
          <a:lstStyle/>
          <a:p>
            <a:pPr>
              <a:buNone/>
            </a:pPr>
            <a:r>
              <a:rPr lang="it-IT" sz="2400" dirty="0" smtClean="0">
                <a:solidFill>
                  <a:srgbClr val="FF0000"/>
                </a:solidFill>
                <a:latin typeface="Calibri" pitchFamily="34" charset="0"/>
              </a:rPr>
              <a:t>4.7. Gestione della terapia orale</a:t>
            </a:r>
          </a:p>
          <a:p>
            <a:pPr>
              <a:buNone/>
            </a:pPr>
            <a:endParaRPr lang="it-IT" sz="2400" dirty="0" smtClean="0">
              <a:latin typeface="Calibri" pitchFamily="34" charset="0"/>
            </a:endParaRP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 La problematica è rilevante ed investe vari aspetti: </a:t>
            </a:r>
          </a:p>
          <a:p>
            <a:pPr>
              <a:buNone/>
            </a:pPr>
            <a:endParaRPr lang="it-IT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it-IT" sz="2400" dirty="0" smtClean="0">
                <a:latin typeface="Calibri" pitchFamily="34" charset="0"/>
              </a:rPr>
              <a:t>la </a:t>
            </a:r>
            <a:r>
              <a:rPr lang="it-IT" sz="2400" dirty="0" err="1" smtClean="0">
                <a:latin typeface="Calibri" pitchFamily="34" charset="0"/>
              </a:rPr>
              <a:t>compliance</a:t>
            </a:r>
            <a:r>
              <a:rPr lang="it-IT" sz="2400" dirty="0" smtClean="0">
                <a:latin typeface="Calibri" pitchFamily="34" charset="0"/>
              </a:rPr>
              <a:t> del paziente; </a:t>
            </a:r>
          </a:p>
          <a:p>
            <a:pPr>
              <a:buFont typeface="Wingdings" pitchFamily="2" charset="2"/>
              <a:buChar char="q"/>
            </a:pPr>
            <a:r>
              <a:rPr lang="it-IT" sz="2400" dirty="0" smtClean="0">
                <a:latin typeface="Calibri" pitchFamily="34" charset="0"/>
              </a:rPr>
              <a:t>la tossicità e sicurezza delle terapie domiciliari; </a:t>
            </a:r>
          </a:p>
          <a:p>
            <a:pPr>
              <a:buFont typeface="Wingdings" pitchFamily="2" charset="2"/>
              <a:buChar char="q"/>
            </a:pPr>
            <a:r>
              <a:rPr lang="it-IT" sz="2400" dirty="0" smtClean="0">
                <a:latin typeface="Calibri" pitchFamily="34" charset="0"/>
              </a:rPr>
              <a:t>l’impatto sulla qualità di vita; </a:t>
            </a:r>
          </a:p>
          <a:p>
            <a:pPr>
              <a:buFont typeface="Wingdings" pitchFamily="2" charset="2"/>
              <a:buChar char="q"/>
            </a:pPr>
            <a:r>
              <a:rPr lang="it-IT" sz="2400" dirty="0" smtClean="0">
                <a:latin typeface="Calibri" pitchFamily="34" charset="0"/>
              </a:rPr>
              <a:t>l’organizzazione (es. selezione dei pazienti eleggibili, educazione del paziente).</a:t>
            </a:r>
            <a:endParaRPr lang="it-IT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Raccomandazione 17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Calibri" pitchFamily="34" charset="0"/>
              </a:rPr>
              <a:t>La presente Raccomandazione fornisce indicazioni sul processo di Riconciliazione della terapia farmacologica nei passaggi tra ambiti di cura diversi.</a:t>
            </a:r>
            <a:endParaRPr lang="it-IT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solidFill>
                  <a:srgbClr val="FF0000"/>
                </a:solidFill>
                <a:latin typeface="Calibri" pitchFamily="34" charset="0"/>
              </a:rPr>
              <a:t>LA</a:t>
            </a:r>
            <a:r>
              <a:rPr lang="it-IT" sz="2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sz="2800" dirty="0" smtClean="0">
                <a:solidFill>
                  <a:srgbClr val="FF0000"/>
                </a:solidFill>
                <a:latin typeface="Calibri" pitchFamily="34" charset="0"/>
              </a:rPr>
              <a:t>RICOGNIZIONE</a:t>
            </a:r>
            <a:r>
              <a:rPr lang="it-IT" sz="2400" dirty="0" smtClean="0">
                <a:solidFill>
                  <a:srgbClr val="FF0000"/>
                </a:solidFill>
                <a:latin typeface="Calibri" pitchFamily="34" charset="0"/>
              </a:rPr>
              <a:t>: </a:t>
            </a: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un processo sistematico di raccolta di informazioni complete e accurate su farmaci e altri prodotti assunti dal paziente (un’inadeguata conoscenza delle terapie in atto può esporre a pericolo di errori di terapia</a:t>
            </a:r>
          </a:p>
          <a:p>
            <a:pPr>
              <a:buNone/>
            </a:pPr>
            <a:endParaRPr lang="it-IT" sz="2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buNone/>
            </a:pPr>
            <a:r>
              <a:rPr lang="it-IT" sz="2800" dirty="0" smtClean="0">
                <a:solidFill>
                  <a:srgbClr val="FF0000"/>
                </a:solidFill>
                <a:latin typeface="Calibri" pitchFamily="34" charset="0"/>
              </a:rPr>
              <a:t>LA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smtClean="0">
                <a:solidFill>
                  <a:srgbClr val="FF0000"/>
                </a:solidFill>
                <a:latin typeface="Calibri" pitchFamily="34" charset="0"/>
              </a:rPr>
              <a:t>RICONCILIAZIONE</a:t>
            </a:r>
            <a:r>
              <a:rPr lang="it-IT" sz="2400" dirty="0" smtClean="0">
                <a:solidFill>
                  <a:srgbClr val="FF0000"/>
                </a:solidFill>
                <a:latin typeface="Calibri" pitchFamily="34" charset="0"/>
              </a:rPr>
              <a:t>:</a:t>
            </a: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il processo nell’ambito del quale si confrontano i farmaci assunti dal paziente (evidenziati nella Ricognizione) con quelli indicati per la cura nella particolare circostanza, in funzione di una decisione prescrittiva corretta e sicura </a:t>
            </a:r>
            <a:endParaRPr lang="it-IT" sz="2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Calibri" pitchFamily="34" charset="0"/>
              </a:rPr>
              <a:t>Dalla necessità di monitoraggio dei farmaci assunti a domicilio (ricognizione),nasce un </a:t>
            </a:r>
            <a:r>
              <a:rPr lang="it-IT" b="1" dirty="0" smtClean="0">
                <a:latin typeface="Calibri" pitchFamily="34" charset="0"/>
              </a:rPr>
              <a:t>progetto multicentrico della Regione Emilia-Romagna </a:t>
            </a:r>
            <a:r>
              <a:rPr lang="it-IT" dirty="0" smtClean="0">
                <a:latin typeface="Calibri" pitchFamily="34" charset="0"/>
              </a:rPr>
              <a:t>di farmacovigilanza nel paziente oncologico che l’IRST coordina per la parte ospedaliera ed a cui partecipa con l'AUSL della Romagna per la parte territoriale.</a:t>
            </a:r>
          </a:p>
          <a:p>
            <a:pPr>
              <a:buNone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8632"/>
          </a:xfrm>
        </p:spPr>
        <p:txBody>
          <a:bodyPr/>
          <a:lstStyle/>
          <a:p>
            <a:pPr algn="ctr">
              <a:buNone/>
            </a:pPr>
            <a:r>
              <a:rPr lang="it-IT" sz="2800" dirty="0" smtClean="0">
                <a:solidFill>
                  <a:srgbClr val="FF0000"/>
                </a:solidFill>
                <a:latin typeface="Calibri" pitchFamily="34" charset="0"/>
              </a:rPr>
              <a:t>PROGETTO PROF: LA RISPOSTA ALLE ESIGENZE DEI PAZIENTI ONCOLOGICI </a:t>
            </a:r>
          </a:p>
          <a:p>
            <a:pPr algn="ctr">
              <a:buNone/>
            </a:pPr>
            <a:endParaRPr lang="it-IT" sz="2400" dirty="0" smtClean="0">
              <a:latin typeface="Calibri" pitchFamily="34" charset="0"/>
            </a:endParaRP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L’acronimo PROF sta per </a:t>
            </a:r>
            <a:r>
              <a:rPr lang="it-IT" sz="2400" b="1" dirty="0" smtClean="0">
                <a:latin typeface="Calibri" pitchFamily="34" charset="0"/>
              </a:rPr>
              <a:t>Progetto di Rete in Oncologia con le Farmacie </a:t>
            </a:r>
            <a:r>
              <a:rPr lang="it-IT" sz="2400" dirty="0" smtClean="0">
                <a:latin typeface="Calibri" pitchFamily="34" charset="0"/>
              </a:rPr>
              <a:t>ed è una sperimentazione avviata con successo nel 2016 tra l’Istituto scientifico romagnolo per lo studio e la cura dei tumori (</a:t>
            </a:r>
            <a:r>
              <a:rPr lang="it-IT" sz="2400" dirty="0" err="1" smtClean="0">
                <a:latin typeface="Calibri" pitchFamily="34" charset="0"/>
              </a:rPr>
              <a:t>Irst</a:t>
            </a:r>
            <a:r>
              <a:rPr lang="it-IT" sz="2400" dirty="0" smtClean="0">
                <a:latin typeface="Calibri" pitchFamily="34" charset="0"/>
              </a:rPr>
              <a:t>) e le principali associazioni di Farmacisti dell’</a:t>
            </a:r>
            <a:r>
              <a:rPr lang="it-IT" sz="2400" dirty="0" err="1" smtClean="0">
                <a:latin typeface="Calibri" pitchFamily="34" charset="0"/>
              </a:rPr>
              <a:t>Ausl</a:t>
            </a:r>
            <a:r>
              <a:rPr lang="it-IT" sz="2400" dirty="0" smtClean="0">
                <a:latin typeface="Calibri" pitchFamily="34" charset="0"/>
              </a:rPr>
              <a:t> Romagna per facilitare </a:t>
            </a:r>
            <a:r>
              <a:rPr lang="it-IT" sz="2400" u="sng" dirty="0" smtClean="0">
                <a:latin typeface="Calibri" pitchFamily="34" charset="0"/>
              </a:rPr>
              <a:t>il buon uso dei farmaci a domicilio </a:t>
            </a:r>
            <a:r>
              <a:rPr lang="it-IT" sz="2400" dirty="0" smtClean="0">
                <a:latin typeface="Calibri" pitchFamily="34" charset="0"/>
              </a:rPr>
              <a:t>da parte del paziente oncologico, evitare interazioni, incrementare l’aderenza terapeutica e prevenire il rischio di reazioni avverse. È dimostrato che PROF consenta di migliorare i servizi ai pazienti, i risultati clinici e anche l’impiego delle risorse. </a:t>
            </a:r>
            <a:endParaRPr lang="it-IT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it-IT" sz="2400" dirty="0" smtClean="0">
                <a:solidFill>
                  <a:srgbClr val="FF0000"/>
                </a:solidFill>
                <a:latin typeface="Calibri" pitchFamily="34" charset="0"/>
              </a:rPr>
              <a:t>RISULTATI DEL PROGETTO PILOTA PROF1 </a:t>
            </a:r>
          </a:p>
          <a:p>
            <a:pPr algn="ctr">
              <a:buNone/>
            </a:pPr>
            <a:r>
              <a:rPr lang="it-IT" sz="2000" dirty="0" smtClean="0">
                <a:latin typeface="Calibri" pitchFamily="34" charset="0"/>
              </a:rPr>
              <a:t>(SIGLATA CONVENZIONE TRA IRST, FEDERFARMA </a:t>
            </a:r>
            <a:r>
              <a:rPr lang="it-IT" sz="2000" dirty="0" err="1" smtClean="0">
                <a:latin typeface="Calibri" pitchFamily="34" charset="0"/>
              </a:rPr>
              <a:t>REG.LE</a:t>
            </a:r>
            <a:r>
              <a:rPr lang="it-IT" sz="2000" dirty="0" smtClean="0">
                <a:latin typeface="Calibri" pitchFamily="34" charset="0"/>
              </a:rPr>
              <a:t> E FC-RA-RN, ASSOFARM </a:t>
            </a:r>
            <a:r>
              <a:rPr lang="it-IT" sz="2000" dirty="0" err="1" smtClean="0">
                <a:latin typeface="Calibri" pitchFamily="34" charset="0"/>
              </a:rPr>
              <a:t>REG.LE</a:t>
            </a:r>
            <a:r>
              <a:rPr lang="it-IT" sz="2000" dirty="0" smtClean="0">
                <a:latin typeface="Calibri" pitchFamily="34" charset="0"/>
              </a:rPr>
              <a:t>)</a:t>
            </a:r>
          </a:p>
          <a:p>
            <a:pPr>
              <a:buNone/>
            </a:pPr>
            <a:endParaRPr lang="it-IT" sz="2000" dirty="0" smtClean="0">
              <a:latin typeface="Calibri" pitchFamily="34" charset="0"/>
            </a:endParaRP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 ✓ N.108 Farmacie accreditate al PROF 1 in Rete con IRST (formate n. 120 e n. 160 Farmacisti) </a:t>
            </a: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✓ Scheda di Ricognizione elettronica trasversale standardizzata per farmaci, fitoterapici e alimenti critici </a:t>
            </a: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✓ Compilazione della Scheda di Ricognizione effettuata in DOTTORFARMA da N. 66 Farmacie per N. 131 Pazienti (una sola volta per Paziente), con trasferimento immediato dei dati nella cartella clinica Log80-IRST</a:t>
            </a:r>
            <a:endParaRPr lang="it-IT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08111"/>
          </a:xfrm>
        </p:spPr>
        <p:txBody>
          <a:bodyPr/>
          <a:lstStyle/>
          <a:p>
            <a:r>
              <a:rPr lang="it-IT" sz="2400" b="1" dirty="0" smtClean="0">
                <a:solidFill>
                  <a:srgbClr val="FF0000"/>
                </a:solidFill>
                <a:effectLst/>
                <a:latin typeface="Calibri" pitchFamily="34" charset="0"/>
              </a:rPr>
              <a:t>PROF 2 </a:t>
            </a:r>
            <a:r>
              <a:rPr lang="it-IT" sz="2400" dirty="0" smtClean="0">
                <a:solidFill>
                  <a:srgbClr val="FF0000"/>
                </a:solidFill>
                <a:effectLst/>
                <a:latin typeface="Calibri" pitchFamily="34" charset="0"/>
              </a:rPr>
              <a:t>:</a:t>
            </a:r>
            <a:br>
              <a:rPr lang="it-IT" sz="2400" dirty="0" smtClean="0">
                <a:solidFill>
                  <a:srgbClr val="FF0000"/>
                </a:solidFill>
                <a:effectLst/>
                <a:latin typeface="Calibri" pitchFamily="34" charset="0"/>
              </a:rPr>
            </a:br>
            <a:r>
              <a:rPr lang="it-IT" sz="2400" dirty="0" smtClean="0">
                <a:solidFill>
                  <a:srgbClr val="FF0000"/>
                </a:solidFill>
                <a:effectLst/>
                <a:latin typeface="Calibri" pitchFamily="34" charset="0"/>
              </a:rPr>
              <a:t> IL MANTENIMENTO DELLA RICOGNIZIONE-RICONCILIAZIONE FARMACOLOGICA</a:t>
            </a:r>
            <a:endParaRPr lang="it-IT" sz="2400" dirty="0">
              <a:solidFill>
                <a:srgbClr val="FF0000"/>
              </a:solidFill>
              <a:effectLst/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64495"/>
          </a:xfrm>
        </p:spPr>
        <p:txBody>
          <a:bodyPr/>
          <a:lstStyle/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OBIETTIVI</a:t>
            </a:r>
          </a:p>
          <a:p>
            <a:pPr>
              <a:buNone/>
            </a:pPr>
            <a:r>
              <a:rPr lang="it-IT" sz="2800" dirty="0" smtClean="0"/>
              <a:t> </a:t>
            </a:r>
            <a:r>
              <a:rPr lang="it-IT" sz="2800" dirty="0" smtClean="0">
                <a:latin typeface="Calibri" pitchFamily="34" charset="0"/>
              </a:rPr>
              <a:t>✓ sviluppo di flusso elettronico bidirezionale tra IRST e farmacie con scambio dinamico di informazioni sui farmaci domiciliari, fitoterapici, cibi, nonché sui farmaci oncologici e di supporto somministrati/prescritti in oncologia </a:t>
            </a: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✓ Sviluppo di strumenti di supporto trasversali su interazioni, effetti collaterali, tossicità, galenica, farmacovigilanza, aderenza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6713"/>
            <a:ext cx="8229600" cy="576064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IMPATTO STIMATO SUL SSN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752528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Calibri" pitchFamily="34" charset="0"/>
              </a:rPr>
              <a:t>Contributi a:</a:t>
            </a:r>
          </a:p>
          <a:p>
            <a:pPr>
              <a:buNone/>
            </a:pPr>
            <a:endParaRPr lang="it-IT" dirty="0" smtClean="0">
              <a:latin typeface="Calibri" pitchFamily="34" charset="0"/>
            </a:endParaRPr>
          </a:p>
          <a:p>
            <a:pPr>
              <a:buNone/>
            </a:pPr>
            <a:r>
              <a:rPr lang="it-IT" dirty="0" smtClean="0">
                <a:latin typeface="Calibri" pitchFamily="34" charset="0"/>
              </a:rPr>
              <a:t>✓ trasversalità del processo di cura </a:t>
            </a:r>
          </a:p>
          <a:p>
            <a:pPr>
              <a:buNone/>
            </a:pPr>
            <a:r>
              <a:rPr lang="it-IT" dirty="0" smtClean="0">
                <a:latin typeface="Calibri" pitchFamily="34" charset="0"/>
              </a:rPr>
              <a:t>✓ ottimizzazione della prevenzione degli errori in terapia e dei LEA</a:t>
            </a:r>
          </a:p>
          <a:p>
            <a:pPr>
              <a:buNone/>
            </a:pPr>
            <a:r>
              <a:rPr lang="it-IT" dirty="0" smtClean="0">
                <a:latin typeface="Calibri" pitchFamily="34" charset="0"/>
              </a:rPr>
              <a:t> ✓ migliore utilizzo del sistema e delle risorse </a:t>
            </a:r>
          </a:p>
          <a:p>
            <a:pPr>
              <a:buNone/>
            </a:pPr>
            <a:r>
              <a:rPr lang="it-IT" dirty="0" smtClean="0">
                <a:latin typeface="Calibri" pitchFamily="34" charset="0"/>
              </a:rPr>
              <a:t>✓ implementazione FSE</a:t>
            </a:r>
            <a:endParaRPr lang="it-IT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6713"/>
            <a:ext cx="8229600" cy="432047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Educazione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terapeutica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824536"/>
          </a:xfrm>
        </p:spPr>
        <p:txBody>
          <a:bodyPr/>
          <a:lstStyle/>
          <a:p>
            <a:pPr>
              <a:buNone/>
            </a:pPr>
            <a:r>
              <a:rPr lang="it-IT" dirty="0" smtClean="0"/>
              <a:t> </a:t>
            </a:r>
            <a:r>
              <a:rPr lang="it-IT" sz="2800" dirty="0" smtClean="0"/>
              <a:t> </a:t>
            </a:r>
            <a:r>
              <a:rPr lang="it-IT" sz="2800" b="1" dirty="0" smtClean="0">
                <a:latin typeface="Calibri" pitchFamily="34" charset="0"/>
              </a:rPr>
              <a:t>Gruppo di educazione farmaceutica</a:t>
            </a:r>
            <a:r>
              <a:rPr lang="it-IT" sz="2800" dirty="0" smtClean="0">
                <a:latin typeface="Calibri" pitchFamily="34" charset="0"/>
              </a:rPr>
              <a:t> a cadenza settimanale, composto da medici oncologi,infermieri,farmacisti,</a:t>
            </a:r>
            <a:r>
              <a:rPr lang="it-IT" sz="2800" dirty="0" err="1" smtClean="0">
                <a:latin typeface="Calibri" pitchFamily="34" charset="0"/>
              </a:rPr>
              <a:t>psiconcologi</a:t>
            </a:r>
            <a:r>
              <a:rPr lang="it-IT" sz="2800" dirty="0" smtClean="0">
                <a:latin typeface="Calibri" pitchFamily="34" charset="0"/>
              </a:rPr>
              <a:t> pensato per affrontare in maniera semplice ma approfondita temi quali i meccanismi d’azione dei farmaci, effetti collaterali e tossicità, principi di buona gestione dei farmaci oncologici in infusione continua, con l’utilizzo di </a:t>
            </a:r>
            <a:r>
              <a:rPr lang="it-IT" sz="2800" b="1" dirty="0" smtClean="0">
                <a:latin typeface="Calibri" pitchFamily="34" charset="0"/>
              </a:rPr>
              <a:t>strumenti informativi cartacei e audio-video</a:t>
            </a:r>
            <a:r>
              <a:rPr lang="it-IT" sz="2800" dirty="0" smtClean="0">
                <a:latin typeface="Calibri" pitchFamily="34" charset="0"/>
              </a:rPr>
              <a:t> di supporto agli interessati in modo che possano fruirne anche al proprio domicilio.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432048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INTERAZIONI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Calibri" pitchFamily="34" charset="0"/>
              </a:rPr>
              <a:t>I farmaci orali in oncologia possono contenere principi attivi incompatibili con quelli di altri farmaci.</a:t>
            </a:r>
          </a:p>
          <a:p>
            <a:pPr>
              <a:buNone/>
            </a:pPr>
            <a:r>
              <a:rPr lang="it-IT" dirty="0" smtClean="0">
                <a:latin typeface="Calibri" pitchFamily="34" charset="0"/>
              </a:rPr>
              <a:t>In questi casi si parla di interazioni tra farmaci.</a:t>
            </a:r>
          </a:p>
          <a:p>
            <a:pPr>
              <a:buNone/>
            </a:pPr>
            <a:r>
              <a:rPr lang="it-IT" dirty="0" smtClean="0">
                <a:latin typeface="Calibri" pitchFamily="34" charset="0"/>
              </a:rPr>
              <a:t>Vi è quindi il rischio che la terapia oncologica agisca troppo, </a:t>
            </a:r>
            <a:r>
              <a:rPr lang="it-IT" dirty="0" err="1" smtClean="0">
                <a:latin typeface="Calibri" pitchFamily="34" charset="0"/>
              </a:rPr>
              <a:t>troppo</a:t>
            </a:r>
            <a:r>
              <a:rPr lang="it-IT" dirty="0" smtClean="0">
                <a:latin typeface="Calibri" pitchFamily="34" charset="0"/>
              </a:rPr>
              <a:t> poco o non agisca per nulla.</a:t>
            </a:r>
            <a:endParaRPr lang="it-IT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>
                <a:solidFill>
                  <a:srgbClr val="FF0000"/>
                </a:solidFill>
              </a:rPr>
              <a:t>Premessa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32855"/>
            <a:ext cx="8229600" cy="3993307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La </a:t>
            </a:r>
            <a:r>
              <a:rPr lang="it-IT" sz="2800" smtClean="0">
                <a:latin typeface="Calibri" pitchFamily="34" charset="0"/>
              </a:rPr>
              <a:t>terapia oncologica somministrabile </a:t>
            </a:r>
            <a:r>
              <a:rPr lang="it-IT" sz="2800" dirty="0" smtClean="0">
                <a:latin typeface="Calibri" pitchFamily="34" charset="0"/>
              </a:rPr>
              <a:t>per via orale è destinata a svolgere un ruolo sempre più importante nel trattamento medico delle neoplasie: per questo è necessario un monitoraggio attento degli effetti collaterali associati e dell’aderenza del paziente al regime terapeutico prescritto.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6713"/>
            <a:ext cx="8229600" cy="64807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INTERAZIONI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Alcuni antineoplastici orali possono interagire con alcuni farmaci, quali:</a:t>
            </a:r>
          </a:p>
          <a:p>
            <a:r>
              <a:rPr lang="it-IT" sz="2400" dirty="0" smtClean="0">
                <a:latin typeface="Calibri" pitchFamily="34" charset="0"/>
              </a:rPr>
              <a:t>Paracetamolo, </a:t>
            </a:r>
            <a:r>
              <a:rPr lang="it-IT" sz="2400" dirty="0" err="1" smtClean="0">
                <a:latin typeface="Calibri" pitchFamily="34" charset="0"/>
              </a:rPr>
              <a:t>desametasone</a:t>
            </a:r>
            <a:r>
              <a:rPr lang="it-IT" sz="2400" dirty="0" smtClean="0">
                <a:latin typeface="Calibri" pitchFamily="34" charset="0"/>
              </a:rPr>
              <a:t>,statine,</a:t>
            </a:r>
            <a:r>
              <a:rPr lang="it-IT" sz="2400" dirty="0" err="1" smtClean="0">
                <a:latin typeface="Calibri" pitchFamily="34" charset="0"/>
              </a:rPr>
              <a:t>carbamazepina</a:t>
            </a:r>
            <a:r>
              <a:rPr lang="it-IT" sz="2400" dirty="0" smtClean="0">
                <a:latin typeface="Calibri" pitchFamily="34" charset="0"/>
              </a:rPr>
              <a:t>, </a:t>
            </a:r>
            <a:r>
              <a:rPr lang="it-IT" sz="2400" dirty="0" err="1" smtClean="0">
                <a:latin typeface="Calibri" pitchFamily="34" charset="0"/>
              </a:rPr>
              <a:t>claritromicina</a:t>
            </a:r>
            <a:r>
              <a:rPr lang="it-IT" sz="2400" dirty="0" smtClean="0">
                <a:latin typeface="Calibri" pitchFamily="34" charset="0"/>
              </a:rPr>
              <a:t>, </a:t>
            </a:r>
            <a:r>
              <a:rPr lang="it-IT" sz="2400" dirty="0" err="1" smtClean="0">
                <a:latin typeface="Calibri" pitchFamily="34" charset="0"/>
              </a:rPr>
              <a:t>ketoconazolo</a:t>
            </a:r>
            <a:r>
              <a:rPr lang="it-IT" sz="2400" dirty="0" smtClean="0">
                <a:latin typeface="Calibri" pitchFamily="34" charset="0"/>
              </a:rPr>
              <a:t>, </a:t>
            </a:r>
            <a:r>
              <a:rPr lang="it-IT" sz="2400" dirty="0" err="1" smtClean="0">
                <a:latin typeface="Calibri" pitchFamily="34" charset="0"/>
              </a:rPr>
              <a:t>rifampicina</a:t>
            </a:r>
            <a:r>
              <a:rPr lang="it-IT" sz="2400" dirty="0" smtClean="0">
                <a:latin typeface="Calibri" pitchFamily="34" charset="0"/>
              </a:rPr>
              <a:t>, </a:t>
            </a:r>
            <a:r>
              <a:rPr lang="it-IT" sz="2400" dirty="0" err="1" smtClean="0">
                <a:latin typeface="Calibri" pitchFamily="34" charset="0"/>
              </a:rPr>
              <a:t>midazolam</a:t>
            </a:r>
            <a:r>
              <a:rPr lang="it-IT" sz="2400" dirty="0" smtClean="0">
                <a:latin typeface="Calibri" pitchFamily="34" charset="0"/>
              </a:rPr>
              <a:t>, </a:t>
            </a:r>
            <a:r>
              <a:rPr lang="it-IT" sz="2400" dirty="0" err="1" smtClean="0">
                <a:latin typeface="Calibri" pitchFamily="34" charset="0"/>
              </a:rPr>
              <a:t>verapamil</a:t>
            </a:r>
            <a:r>
              <a:rPr lang="it-IT" sz="2400" dirty="0" smtClean="0">
                <a:latin typeface="Calibri" pitchFamily="34" charset="0"/>
              </a:rPr>
              <a:t>.</a:t>
            </a: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Alcune sostanze,quali:</a:t>
            </a:r>
          </a:p>
          <a:p>
            <a:r>
              <a:rPr lang="it-IT" sz="2400" dirty="0" smtClean="0">
                <a:latin typeface="Calibri" pitchFamily="34" charset="0"/>
              </a:rPr>
              <a:t>iperico(erba di San Giovanni)</a:t>
            </a:r>
          </a:p>
          <a:p>
            <a:r>
              <a:rPr lang="it-IT" sz="2400" dirty="0" err="1" smtClean="0">
                <a:latin typeface="Calibri" pitchFamily="34" charset="0"/>
              </a:rPr>
              <a:t>Echinacea</a:t>
            </a:r>
            <a:r>
              <a:rPr lang="it-IT" sz="2400" dirty="0" smtClean="0">
                <a:latin typeface="Calibri" pitchFamily="34" charset="0"/>
              </a:rPr>
              <a:t>,</a:t>
            </a:r>
          </a:p>
          <a:p>
            <a:r>
              <a:rPr lang="it-IT" sz="2400" dirty="0" smtClean="0">
                <a:latin typeface="Calibri" pitchFamily="34" charset="0"/>
              </a:rPr>
              <a:t>Succo di pompelmo</a:t>
            </a: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Inoltre possono interagire con farmaci anticoagulanti, quali: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 err="1" smtClean="0">
                <a:latin typeface="Calibri" pitchFamily="34" charset="0"/>
              </a:rPr>
              <a:t>Coumadin</a:t>
            </a:r>
            <a:r>
              <a:rPr lang="it-IT" sz="2400" dirty="0" smtClean="0">
                <a:latin typeface="Calibri" pitchFamily="34" charset="0"/>
              </a:rPr>
              <a:t>,</a:t>
            </a:r>
            <a:r>
              <a:rPr lang="it-IT" sz="2400" dirty="0" err="1" smtClean="0">
                <a:latin typeface="Calibri" pitchFamily="34" charset="0"/>
              </a:rPr>
              <a:t>sintrom</a:t>
            </a:r>
            <a:r>
              <a:rPr lang="it-IT" sz="2400" dirty="0" smtClean="0">
                <a:latin typeface="Calibri" pitchFamily="34" charset="0"/>
              </a:rPr>
              <a:t>,aspirina,</a:t>
            </a:r>
            <a:r>
              <a:rPr lang="it-IT" sz="2400" dirty="0" err="1" smtClean="0">
                <a:latin typeface="Calibri" pitchFamily="34" charset="0"/>
              </a:rPr>
              <a:t>Eliquis</a:t>
            </a:r>
            <a:endParaRPr lang="it-IT" sz="24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00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Calibri" pitchFamily="34" charset="0"/>
              </a:rPr>
              <a:t>Il</a:t>
            </a:r>
            <a:r>
              <a:rPr lang="it-IT" b="1" dirty="0" smtClean="0">
                <a:latin typeface="Calibri" pitchFamily="34" charset="0"/>
              </a:rPr>
              <a:t> pompelmo </a:t>
            </a:r>
            <a:r>
              <a:rPr lang="it-IT" dirty="0" smtClean="0">
                <a:latin typeface="Calibri" pitchFamily="34" charset="0"/>
              </a:rPr>
              <a:t>così come </a:t>
            </a:r>
            <a:r>
              <a:rPr lang="it-IT" b="1" dirty="0" smtClean="0">
                <a:latin typeface="Calibri" pitchFamily="34" charset="0"/>
              </a:rPr>
              <a:t>le carambole </a:t>
            </a:r>
            <a:r>
              <a:rPr lang="it-IT" dirty="0" smtClean="0">
                <a:latin typeface="Calibri" pitchFamily="34" charset="0"/>
              </a:rPr>
              <a:t>e le </a:t>
            </a:r>
            <a:r>
              <a:rPr lang="it-IT" b="1" dirty="0" smtClean="0">
                <a:latin typeface="Calibri" pitchFamily="34" charset="0"/>
              </a:rPr>
              <a:t>arance amare</a:t>
            </a:r>
            <a:r>
              <a:rPr lang="it-IT" dirty="0" smtClean="0">
                <a:latin typeface="Calibri" pitchFamily="34" charset="0"/>
              </a:rPr>
              <a:t> possono interferire con molti    </a:t>
            </a:r>
          </a:p>
          <a:p>
            <a:pPr>
              <a:buNone/>
            </a:pPr>
            <a:r>
              <a:rPr lang="it-IT" dirty="0" smtClean="0">
                <a:latin typeface="Calibri" pitchFamily="34" charset="0"/>
              </a:rPr>
              <a:t>    medicinali chemioterapici (es. </a:t>
            </a:r>
            <a:r>
              <a:rPr lang="it-IT" dirty="0" err="1" smtClean="0">
                <a:latin typeface="Calibri" pitchFamily="34" charset="0"/>
              </a:rPr>
              <a:t>Vinblastina</a:t>
            </a:r>
            <a:r>
              <a:rPr lang="it-IT" dirty="0" smtClean="0">
                <a:latin typeface="Calibri" pitchFamily="34" charset="0"/>
              </a:rPr>
              <a:t>),e </a:t>
            </a:r>
            <a:r>
              <a:rPr lang="it-IT" smtClean="0">
                <a:latin typeface="Calibri" pitchFamily="34" charset="0"/>
              </a:rPr>
              <a:t>terapie biologiche (inibitori </a:t>
            </a:r>
            <a:r>
              <a:rPr lang="it-IT" dirty="0" smtClean="0">
                <a:latin typeface="Calibri" pitchFamily="34" charset="0"/>
              </a:rPr>
              <a:t>delle TKI), statine, </a:t>
            </a:r>
            <a:r>
              <a:rPr lang="it-IT" dirty="0" err="1" smtClean="0">
                <a:latin typeface="Calibri" pitchFamily="34" charset="0"/>
              </a:rPr>
              <a:t>calcio-antagonististi</a:t>
            </a:r>
            <a:r>
              <a:rPr lang="it-IT" dirty="0" smtClean="0">
                <a:latin typeface="Calibri" pitchFamily="34" charset="0"/>
              </a:rPr>
              <a:t>, aumentando la biodisponibilità del principio attivo presente nel farmaco, il che equivale a creare un effetto di sovradosaggio. </a:t>
            </a:r>
            <a:endParaRPr lang="it-IT" dirty="0">
              <a:latin typeface="Calibri" pitchFamily="34" charset="0"/>
            </a:endParaRPr>
          </a:p>
        </p:txBody>
      </p:sp>
      <p:pic>
        <p:nvPicPr>
          <p:cNvPr id="2050" name="Picture 2" descr="C:\Users\Maria\AppData\Local\Microsoft\Windows\Temporary Internet Files\Content.IE5\0WYJT730\1581752_pompelmo_thumb_big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581128"/>
            <a:ext cx="2160240" cy="1800200"/>
          </a:xfrm>
          <a:prstGeom prst="rect">
            <a:avLst/>
          </a:prstGeom>
          <a:noFill/>
        </p:spPr>
      </p:pic>
      <p:pic>
        <p:nvPicPr>
          <p:cNvPr id="2051" name="Picture 3" descr="C:\Users\Maria\AppData\Local\Microsoft\Windows\Temporary Internet Files\Content.IE5\PBWML76F\Averrhoa_carambola_Fruit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725144"/>
            <a:ext cx="2663280" cy="16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771800" y="836712"/>
          <a:ext cx="4000500" cy="5667375"/>
        </p:xfrm>
        <a:graphic>
          <a:graphicData uri="http://schemas.openxmlformats.org/presentationml/2006/ole">
            <p:oleObj spid="_x0000_s4098" name="Acrobat Document" r:id="rId3" imgW="5331240" imgH="7556400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20887"/>
            <a:ext cx="8229600" cy="3705275"/>
          </a:xfrm>
        </p:spPr>
        <p:txBody>
          <a:bodyPr/>
          <a:lstStyle/>
          <a:p>
            <a:pPr>
              <a:buNone/>
            </a:pPr>
            <a:endParaRPr lang="it-IT" dirty="0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259632" y="908720"/>
          <a:ext cx="6552728" cy="5667375"/>
        </p:xfrm>
        <a:graphic>
          <a:graphicData uri="http://schemas.openxmlformats.org/presentationml/2006/ole">
            <p:oleObj spid="_x0000_s1026" name="Acrobat Document" r:id="rId3" imgW="4001058" imgH="5668166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Fondamentale, per far fronte alla gestione di eventuali complicanze, quali:</a:t>
            </a:r>
          </a:p>
          <a:p>
            <a:r>
              <a:rPr lang="it-IT" sz="2800" dirty="0" smtClean="0">
                <a:latin typeface="Calibri" pitchFamily="34" charset="0"/>
              </a:rPr>
              <a:t>insufficiente </a:t>
            </a:r>
            <a:r>
              <a:rPr lang="it-IT" sz="2800" dirty="0" err="1" smtClean="0">
                <a:latin typeface="Calibri" pitchFamily="34" charset="0"/>
              </a:rPr>
              <a:t>compliance</a:t>
            </a:r>
            <a:endParaRPr lang="it-IT" sz="2800" dirty="0" smtClean="0">
              <a:latin typeface="Calibri" pitchFamily="34" charset="0"/>
            </a:endParaRPr>
          </a:p>
          <a:p>
            <a:r>
              <a:rPr lang="it-IT" sz="2800" dirty="0" smtClean="0">
                <a:latin typeface="Calibri" pitchFamily="34" charset="0"/>
              </a:rPr>
              <a:t> gestione della dose e della tossicità </a:t>
            </a:r>
          </a:p>
          <a:p>
            <a:r>
              <a:rPr lang="it-IT" sz="2800" dirty="0" smtClean="0">
                <a:latin typeface="Calibri" pitchFamily="34" charset="0"/>
              </a:rPr>
              <a:t>interazione con altri farmaci</a:t>
            </a: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 è il coinvolgimento degli infermieri, che devono rappresentare il punto di riferimento costante per il </a:t>
            </a:r>
            <a:r>
              <a:rPr lang="it-IT" sz="2800" dirty="0" err="1" smtClean="0">
                <a:latin typeface="Calibri" pitchFamily="34" charset="0"/>
              </a:rPr>
              <a:t>pz</a:t>
            </a:r>
            <a:r>
              <a:rPr lang="it-IT" sz="2800" dirty="0" smtClean="0">
                <a:latin typeface="Calibri" pitchFamily="34" charset="0"/>
              </a:rPr>
              <a:t>.</a:t>
            </a:r>
            <a:endParaRPr lang="it-IT" sz="2800" dirty="0">
              <a:latin typeface="Calibri" pitchFamily="34" charset="0"/>
            </a:endParaRPr>
          </a:p>
        </p:txBody>
      </p:sp>
      <p:pic>
        <p:nvPicPr>
          <p:cNvPr id="1026" name="Picture 2" descr="C:\Users\Maria\Desktop\in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509120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Progetto IRST farmacista </a:t>
            </a:r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</a:rPr>
              <a:t>counselor</a:t>
            </a:r>
            <a:endParaRPr lang="it-IT" dirty="0"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Il progetto vuole misurare la figura del farmacista </a:t>
            </a:r>
            <a:r>
              <a:rPr lang="it-IT" sz="2800" dirty="0" err="1" smtClean="0">
                <a:latin typeface="Calibri" pitchFamily="34" charset="0"/>
              </a:rPr>
              <a:t>counselor</a:t>
            </a:r>
            <a:r>
              <a:rPr lang="it-IT" sz="2800" dirty="0" smtClean="0">
                <a:latin typeface="Calibri" pitchFamily="34" charset="0"/>
              </a:rPr>
              <a:t> nella gestione delle terapie orali e</a:t>
            </a: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incrementare la segnalazione di sospette ADR correlate al farmaco stesso, tramite coinvolgimento diretto</a:t>
            </a: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(formazione-informazione) del paziente, ponendo particolare attenzione alle interazioni farmacologiche, alla </a:t>
            </a:r>
            <a:r>
              <a:rPr lang="it-IT" sz="2800" dirty="0" err="1" smtClean="0">
                <a:latin typeface="Calibri" pitchFamily="34" charset="0"/>
              </a:rPr>
              <a:t>compliance</a:t>
            </a:r>
            <a:r>
              <a:rPr lang="it-IT" sz="2800" dirty="0" smtClean="0">
                <a:latin typeface="Calibri" pitchFamily="34" charset="0"/>
              </a:rPr>
              <a:t> e all’aderenza terapeutica.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Progetto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IRST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farmacista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</a:rPr>
              <a:t>counselor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464496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Il progetto prevede la presenza del farmacista </a:t>
            </a:r>
            <a:r>
              <a:rPr lang="it-IT" sz="2800" dirty="0" err="1" smtClean="0">
                <a:latin typeface="Calibri" pitchFamily="34" charset="0"/>
              </a:rPr>
              <a:t>counselor</a:t>
            </a:r>
            <a:r>
              <a:rPr lang="it-IT" sz="2800" dirty="0" smtClean="0">
                <a:latin typeface="Calibri" pitchFamily="34" charset="0"/>
              </a:rPr>
              <a:t> che esplicherà le sue funzioni tramite colloquio diretto con il paziente.</a:t>
            </a: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 Il colloquio, avverrà sia in corrispondenza del ritiro della terapia orale al“primo giorno primo ciclo” sia in corrispondenza dei cicli successivi.</a:t>
            </a: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Nella sua gestione si avvarrà del supporto del medico e dell’infermiere di riferimento.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Negli ultimi anni si è registrato un progressivo incremento degli agenti antitumorali disponibili in formulazione orale, con ovvi benefici in termini di:</a:t>
            </a: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 </a:t>
            </a:r>
          </a:p>
          <a:p>
            <a:r>
              <a:rPr lang="it-IT" sz="2800" dirty="0" smtClean="0">
                <a:latin typeface="Calibri" pitchFamily="34" charset="0"/>
              </a:rPr>
              <a:t> convenienza</a:t>
            </a:r>
          </a:p>
          <a:p>
            <a:r>
              <a:rPr lang="it-IT" sz="2800" dirty="0" smtClean="0">
                <a:latin typeface="Calibri" pitchFamily="34" charset="0"/>
              </a:rPr>
              <a:t> somministrazione </a:t>
            </a:r>
          </a:p>
          <a:p>
            <a:r>
              <a:rPr lang="it-IT" sz="2800" dirty="0" smtClean="0">
                <a:latin typeface="Calibri" pitchFamily="34" charset="0"/>
              </a:rPr>
              <a:t> preferenza dei pazienti. </a:t>
            </a:r>
            <a:endParaRPr lang="it-IT" sz="2800" dirty="0">
              <a:latin typeface="Calibri" pitchFamily="34" charset="0"/>
            </a:endParaRPr>
          </a:p>
        </p:txBody>
      </p:sp>
      <p:pic>
        <p:nvPicPr>
          <p:cNvPr id="4" name="Picture 2" descr="C:\Users\Maria\AppData\Local\Microsoft\Windows\Temporary Internet Files\Content.IE5\PBWML76F\pillole-large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645024"/>
            <a:ext cx="2987824" cy="1817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A parità di efficacia e di tollerabilità la chemioterapia orale costituisce una valida alternativa a quella endovenosa per i benefici che essa comporta in termini di:</a:t>
            </a:r>
          </a:p>
          <a:p>
            <a:r>
              <a:rPr lang="it-IT" sz="2800" dirty="0" smtClean="0">
                <a:latin typeface="Calibri" pitchFamily="34" charset="0"/>
              </a:rPr>
              <a:t> riduzione dell’ospedalizzazione;</a:t>
            </a:r>
          </a:p>
          <a:p>
            <a:r>
              <a:rPr lang="it-IT" sz="2800" dirty="0" smtClean="0">
                <a:latin typeface="Calibri" pitchFamily="34" charset="0"/>
              </a:rPr>
              <a:t>minimo impatto sulle abitudini quotidiane del paziente ;</a:t>
            </a:r>
          </a:p>
          <a:p>
            <a:r>
              <a:rPr lang="it-IT" sz="2800" dirty="0" smtClean="0">
                <a:latin typeface="Calibri" pitchFamily="34" charset="0"/>
              </a:rPr>
              <a:t>comodità di assunzione al proprio domicilio;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Calibri" pitchFamily="34" charset="0"/>
              </a:rPr>
              <a:t>Il rischio da tenere presente è quello rappresentato da una </a:t>
            </a:r>
            <a:r>
              <a:rPr lang="it-IT" b="1" dirty="0" smtClean="0">
                <a:latin typeface="Calibri" pitchFamily="34" charset="0"/>
              </a:rPr>
              <a:t>scarsa aderenza </a:t>
            </a:r>
            <a:r>
              <a:rPr lang="it-IT" dirty="0" smtClean="0">
                <a:latin typeface="Calibri" pitchFamily="34" charset="0"/>
              </a:rPr>
              <a:t>al trattamento da parte del </a:t>
            </a:r>
            <a:r>
              <a:rPr lang="it-IT" dirty="0" err="1" smtClean="0">
                <a:latin typeface="Calibri" pitchFamily="34" charset="0"/>
              </a:rPr>
              <a:t>pz</a:t>
            </a:r>
            <a:r>
              <a:rPr lang="it-IT" dirty="0" smtClean="0">
                <a:latin typeface="Calibri" pitchFamily="34" charset="0"/>
              </a:rPr>
              <a:t>, con una conseguente ridotta efficacia o maggiore tossicità, dovuta all’assunzione di dosi sbagliate.</a:t>
            </a:r>
            <a:endParaRPr lang="it-IT" dirty="0">
              <a:latin typeface="Calibri" pitchFamily="34" charset="0"/>
            </a:endParaRPr>
          </a:p>
        </p:txBody>
      </p:sp>
      <p:pic>
        <p:nvPicPr>
          <p:cNvPr id="1027" name="Picture 3" descr="C:\Users\Maria\AppData\Local\Microsoft\Windows\Temporary Internet Files\Content.IE5\2I6MJGSB\warning-146916_960_72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149080"/>
            <a:ext cx="2699792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>
              <a:buNone/>
            </a:pPr>
            <a:r>
              <a:rPr lang="en-US" i="1" dirty="0" smtClean="0">
                <a:solidFill>
                  <a:srgbClr val="FF0000"/>
                </a:solidFill>
                <a:latin typeface="Calibri" pitchFamily="34" charset="0"/>
              </a:rPr>
              <a:t>Oral chemotherapy revolution</a:t>
            </a:r>
          </a:p>
          <a:p>
            <a:pPr>
              <a:buNone/>
            </a:pPr>
            <a:endParaRPr lang="en-US" i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buNone/>
            </a:pPr>
            <a:r>
              <a:rPr lang="en-US" dirty="0" smtClean="0">
                <a:latin typeface="Calibri" pitchFamily="34" charset="0"/>
              </a:rPr>
              <a:t>World</a:t>
            </a:r>
            <a:r>
              <a:rPr lang="en-US" i="1" dirty="0" smtClean="0">
                <a:latin typeface="Calibri" pitchFamily="34" charset="0"/>
              </a:rPr>
              <a:t> Health Organization (WHO) defines oral chemotherapy: A Revolution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 Many cancer patients have been taking part in a quiet but fundamental shift in cancer therapy, whereby patients take oral chemotherapy at home.</a:t>
            </a:r>
            <a:r>
              <a:rPr lang="en-US" dirty="0" smtClean="0"/>
              <a:t/>
            </a:r>
            <a:br>
              <a:rPr lang="en-US" dirty="0" smtClean="0"/>
            </a:b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720080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VANTAGGI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ASSUNZIONE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ORALE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20480"/>
          </a:xfrm>
        </p:spPr>
        <p:txBody>
          <a:bodyPr/>
          <a:lstStyle/>
          <a:p>
            <a:r>
              <a:rPr lang="it-IT" sz="2800" dirty="0" smtClean="0">
                <a:latin typeface="Calibri" pitchFamily="34" charset="0"/>
              </a:rPr>
              <a:t>Assunzione a domicilio: gestione autonoma </a:t>
            </a:r>
          </a:p>
          <a:p>
            <a:r>
              <a:rPr lang="it-IT" sz="2800" dirty="0" smtClean="0">
                <a:latin typeface="Calibri" pitchFamily="34" charset="0"/>
              </a:rPr>
              <a:t>Senso di controllo sulla malattia </a:t>
            </a:r>
          </a:p>
          <a:p>
            <a:r>
              <a:rPr lang="it-IT" sz="2800" dirty="0" smtClean="0">
                <a:latin typeface="Calibri" pitchFamily="34" charset="0"/>
              </a:rPr>
              <a:t>Senso di indipendenza </a:t>
            </a:r>
          </a:p>
          <a:p>
            <a:r>
              <a:rPr lang="it-IT" sz="2800" dirty="0" smtClean="0">
                <a:latin typeface="Calibri" pitchFamily="34" charset="0"/>
              </a:rPr>
              <a:t> Decisione concordata sullo schema di trattamento da intraprendere</a:t>
            </a:r>
          </a:p>
          <a:p>
            <a:r>
              <a:rPr lang="it-IT" sz="2800" dirty="0" smtClean="0">
                <a:latin typeface="Calibri" pitchFamily="34" charset="0"/>
              </a:rPr>
              <a:t> Riduzione accessi in ospedale </a:t>
            </a:r>
          </a:p>
          <a:p>
            <a:pPr>
              <a:buNone/>
            </a:pPr>
            <a:endParaRPr lang="it-IT" sz="24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VANTAGGI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ASSUNZIONE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ORALE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204863"/>
            <a:ext cx="8229600" cy="3921299"/>
          </a:xfrm>
        </p:spPr>
        <p:txBody>
          <a:bodyPr/>
          <a:lstStyle/>
          <a:p>
            <a:r>
              <a:rPr lang="it-IT" sz="2800" dirty="0" smtClean="0">
                <a:latin typeface="Calibri" pitchFamily="34" charset="0"/>
              </a:rPr>
              <a:t> Riduzione dello stress correlato agli accessi in ospedale e minore sensazione “di essere malato”</a:t>
            </a:r>
          </a:p>
          <a:p>
            <a:r>
              <a:rPr lang="it-IT" sz="2800" dirty="0" smtClean="0">
                <a:latin typeface="Calibri" pitchFamily="34" charset="0"/>
              </a:rPr>
              <a:t>Utile nei pazienti con scarso patrimonio venoso</a:t>
            </a:r>
          </a:p>
          <a:p>
            <a:r>
              <a:rPr lang="it-IT" sz="2800" dirty="0" smtClean="0">
                <a:latin typeface="Calibri" pitchFamily="34" charset="0"/>
              </a:rPr>
              <a:t>Riduce i rischi correlati al posizionamento di CVC per chemioterapia </a:t>
            </a:r>
            <a:r>
              <a:rPr lang="it-IT" sz="2800" dirty="0" err="1" smtClean="0">
                <a:latin typeface="Calibri" pitchFamily="34" charset="0"/>
              </a:rPr>
              <a:t>ev</a:t>
            </a:r>
            <a:r>
              <a:rPr lang="it-IT" sz="2800" dirty="0" smtClean="0">
                <a:latin typeface="Calibri" pitchFamily="34" charset="0"/>
              </a:rPr>
              <a:t> </a:t>
            </a:r>
          </a:p>
          <a:p>
            <a:r>
              <a:rPr lang="it-IT" sz="2800" dirty="0" smtClean="0">
                <a:latin typeface="Calibri" pitchFamily="34" charset="0"/>
              </a:rPr>
              <a:t> Azione terapeutica costante e prolungata nel tempo</a:t>
            </a:r>
          </a:p>
          <a:p>
            <a:pPr>
              <a:buNone/>
            </a:pPr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08721"/>
            <a:ext cx="8229600" cy="720080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SVANTAGGI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DELLA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TERAPIA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ORALE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it-IT" sz="2800" dirty="0" smtClean="0">
                <a:latin typeface="Calibri" pitchFamily="34" charset="0"/>
              </a:rPr>
              <a:t>Interazione tra i farmaci oncologici orali e altri farmaci, cibi, integratori o terapie alternative </a:t>
            </a:r>
          </a:p>
          <a:p>
            <a:r>
              <a:rPr lang="it-IT" sz="2800" dirty="0" err="1" smtClean="0">
                <a:latin typeface="Calibri" pitchFamily="34" charset="0"/>
              </a:rPr>
              <a:t>compliance</a:t>
            </a:r>
            <a:r>
              <a:rPr lang="it-IT" sz="2800" dirty="0" smtClean="0">
                <a:latin typeface="Calibri" pitchFamily="34" charset="0"/>
              </a:rPr>
              <a:t> del paziente </a:t>
            </a:r>
          </a:p>
          <a:p>
            <a:r>
              <a:rPr lang="it-IT" sz="2800" dirty="0" smtClean="0">
                <a:latin typeface="Calibri" pitchFamily="34" charset="0"/>
              </a:rPr>
              <a:t>Il paziente può sentirsi “meno seguito” e “meno sicuro</a:t>
            </a:r>
          </a:p>
          <a:p>
            <a:r>
              <a:rPr lang="it-IT" sz="2800" dirty="0" smtClean="0">
                <a:latin typeface="Calibri" pitchFamily="34" charset="0"/>
              </a:rPr>
              <a:t> Non consigliabile in caso di malattie gastroenteriche per alterazione assorbimento del farmaco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864095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PRINCIPALI TERAPIE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ONCOLOGICHE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ORALI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425354"/>
          </a:xfrm>
        </p:spPr>
        <p:txBody>
          <a:bodyPr/>
          <a:lstStyle/>
          <a:p>
            <a:r>
              <a:rPr lang="it-IT" sz="4000" dirty="0" smtClean="0">
                <a:latin typeface="Calibri" pitchFamily="34" charset="0"/>
              </a:rPr>
              <a:t>Chemioterapia</a:t>
            </a:r>
          </a:p>
          <a:p>
            <a:r>
              <a:rPr lang="it-IT" sz="4000" dirty="0" smtClean="0">
                <a:latin typeface="Calibri" pitchFamily="34" charset="0"/>
              </a:rPr>
              <a:t>Target  </a:t>
            </a:r>
            <a:r>
              <a:rPr lang="it-IT" sz="4000" dirty="0" err="1" smtClean="0">
                <a:latin typeface="Calibri" pitchFamily="34" charset="0"/>
              </a:rPr>
              <a:t>therapy</a:t>
            </a:r>
            <a:endParaRPr lang="it-IT" sz="4000" dirty="0" smtClean="0">
              <a:latin typeface="Calibri" pitchFamily="34" charset="0"/>
            </a:endParaRPr>
          </a:p>
          <a:p>
            <a:r>
              <a:rPr lang="it-IT" sz="4000" dirty="0" smtClean="0">
                <a:latin typeface="Calibri" pitchFamily="34" charset="0"/>
              </a:rPr>
              <a:t>Ormonoterapia</a:t>
            </a:r>
          </a:p>
        </p:txBody>
      </p:sp>
      <p:pic>
        <p:nvPicPr>
          <p:cNvPr id="4" name="Segnaposto contenuto 3" descr="P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4797152"/>
            <a:ext cx="2555776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tar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97152"/>
            <a:ext cx="2857500" cy="1600200"/>
          </a:xfrm>
          <a:prstGeom prst="rect">
            <a:avLst/>
          </a:prstGeom>
        </p:spPr>
      </p:pic>
      <p:pic>
        <p:nvPicPr>
          <p:cNvPr id="6" name="Immagine 5" descr="orm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4653136"/>
            <a:ext cx="2619375" cy="174307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300192" y="479715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ormonoterapia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8071"/>
          </a:xfrm>
        </p:spPr>
        <p:txBody>
          <a:bodyPr/>
          <a:lstStyle/>
          <a:p>
            <a:r>
              <a:rPr lang="it-IT" sz="4000" dirty="0" smtClean="0">
                <a:solidFill>
                  <a:srgbClr val="FF0000"/>
                </a:solidFill>
                <a:latin typeface="Calibri" pitchFamily="34" charset="0"/>
              </a:rPr>
              <a:t>Chemioterapia</a:t>
            </a:r>
            <a:endParaRPr lang="it-IT" sz="4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752528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La </a:t>
            </a:r>
            <a:r>
              <a:rPr lang="it-IT" sz="2800" b="1" dirty="0" smtClean="0">
                <a:latin typeface="Calibri" pitchFamily="34" charset="0"/>
                <a:hlinkClick r:id="rId2"/>
              </a:rPr>
              <a:t>chemioterapia</a:t>
            </a:r>
            <a:r>
              <a:rPr lang="it-IT" sz="2800" dirty="0" smtClean="0">
                <a:latin typeface="Calibri" pitchFamily="34" charset="0"/>
              </a:rPr>
              <a:t> consiste nell'utilizzo di sostanze chimiche che abbiano la proprietà  di impedire la replicazione o l’eliminazione delle </a:t>
            </a:r>
            <a:r>
              <a:rPr lang="it-IT" sz="2800" b="1" dirty="0" smtClean="0">
                <a:latin typeface="Calibri" pitchFamily="34" charset="0"/>
                <a:hlinkClick r:id="rId3"/>
              </a:rPr>
              <a:t>cellule</a:t>
            </a:r>
            <a:r>
              <a:rPr lang="it-IT" sz="2800" dirty="0" smtClean="0">
                <a:latin typeface="Calibri" pitchFamily="34" charset="0"/>
              </a:rPr>
              <a:t> tumorali</a:t>
            </a:r>
            <a:r>
              <a:rPr lang="it-IT" sz="2800" dirty="0" smtClean="0"/>
              <a:t>.</a:t>
            </a:r>
          </a:p>
          <a:p>
            <a:pPr>
              <a:buNone/>
            </a:pPr>
            <a:r>
              <a:rPr lang="it-IT" sz="2800" dirty="0" smtClean="0"/>
              <a:t> </a:t>
            </a:r>
            <a:r>
              <a:rPr lang="it-IT" sz="2800" dirty="0" smtClean="0">
                <a:latin typeface="Calibri" pitchFamily="34" charset="0"/>
              </a:rPr>
              <a:t>I farmaci chemioterapici colpiscono sia le cellule tumorali che quelle normali</a:t>
            </a:r>
            <a:r>
              <a:rPr lang="it-IT" sz="2800" dirty="0" smtClean="0"/>
              <a:t>.</a:t>
            </a: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La distinzione essenziale avviene tra farmaci: </a:t>
            </a:r>
          </a:p>
          <a:p>
            <a:r>
              <a:rPr lang="it-IT" sz="2800" b="1" dirty="0" smtClean="0">
                <a:latin typeface="Calibri" pitchFamily="34" charset="0"/>
              </a:rPr>
              <a:t>Citostatici</a:t>
            </a:r>
            <a:r>
              <a:rPr lang="it-IT" sz="2800" dirty="0" smtClean="0">
                <a:latin typeface="Calibri" pitchFamily="34" charset="0"/>
              </a:rPr>
              <a:t> (che impediscono la replicazione delle cellule, ma non distruggono quelle maligne già  presenti), </a:t>
            </a:r>
          </a:p>
          <a:p>
            <a:r>
              <a:rPr lang="it-IT" sz="2800" b="1" dirty="0" smtClean="0">
                <a:latin typeface="Calibri" pitchFamily="34" charset="0"/>
              </a:rPr>
              <a:t>citotossici</a:t>
            </a:r>
            <a:r>
              <a:rPr lang="it-IT" sz="2800" dirty="0" smtClean="0">
                <a:latin typeface="Calibri" pitchFamily="34" charset="0"/>
              </a:rPr>
              <a:t> (che invece inducono la morte cellulare).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08721"/>
            <a:ext cx="8229600" cy="576063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Effetti collaterali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752528"/>
          </a:xfrm>
        </p:spPr>
        <p:txBody>
          <a:bodyPr/>
          <a:lstStyle/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Gli effetti secondari sono generalmente meno importanti rispetto a quelli della chemioterapia per via endovenosa,ma presenti.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latin typeface="Calibri" pitchFamily="34" charset="0"/>
              </a:rPr>
              <a:t>Anemia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 err="1" smtClean="0">
                <a:latin typeface="Calibri" pitchFamily="34" charset="0"/>
              </a:rPr>
              <a:t>Fatigue</a:t>
            </a:r>
            <a:endParaRPr lang="it-IT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latin typeface="Calibri" pitchFamily="34" charset="0"/>
              </a:rPr>
              <a:t>Nausea/vomito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latin typeface="Calibri" pitchFamily="34" charset="0"/>
              </a:rPr>
              <a:t>Diarrea/stitichezza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 err="1" smtClean="0">
                <a:latin typeface="Calibri" pitchFamily="34" charset="0"/>
              </a:rPr>
              <a:t>Mucosite</a:t>
            </a:r>
            <a:endParaRPr lang="it-IT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latin typeface="Calibri" pitchFamily="34" charset="0"/>
              </a:rPr>
              <a:t>Alopecia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latin typeface="Calibri" pitchFamily="34" charset="0"/>
              </a:rPr>
              <a:t>Fotosensibilità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latin typeface="Calibri" pitchFamily="34" charset="0"/>
              </a:rPr>
              <a:t>paronichia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PRINCIPALI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FARMACI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UTILIZZATI</a:t>
            </a:r>
            <a:endParaRPr lang="it-IT" dirty="0"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6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Calibri" pitchFamily="34" charset="0"/>
              </a:rPr>
              <a:t>Tra i più comuni, abbiamo:</a:t>
            </a:r>
          </a:p>
          <a:p>
            <a:endParaRPr lang="it-IT" dirty="0" smtClean="0">
              <a:latin typeface="Calibri" pitchFamily="34" charset="0"/>
            </a:endParaRPr>
          </a:p>
          <a:p>
            <a:r>
              <a:rPr lang="it-IT" dirty="0" err="1" smtClean="0">
                <a:latin typeface="Calibri" pitchFamily="34" charset="0"/>
              </a:rPr>
              <a:t>Ciclofosfamide</a:t>
            </a:r>
            <a:endParaRPr lang="it-IT" dirty="0" smtClean="0">
              <a:latin typeface="Calibri" pitchFamily="34" charset="0"/>
            </a:endParaRPr>
          </a:p>
          <a:p>
            <a:r>
              <a:rPr lang="it-IT" dirty="0" err="1" smtClean="0">
                <a:latin typeface="Calibri" pitchFamily="34" charset="0"/>
              </a:rPr>
              <a:t>Capecitabina</a:t>
            </a:r>
            <a:endParaRPr lang="it-IT" dirty="0" smtClean="0">
              <a:latin typeface="Calibri" pitchFamily="34" charset="0"/>
            </a:endParaRPr>
          </a:p>
          <a:p>
            <a:r>
              <a:rPr lang="it-IT" dirty="0" err="1" smtClean="0">
                <a:latin typeface="Calibri" pitchFamily="34" charset="0"/>
              </a:rPr>
              <a:t>Etoposide</a:t>
            </a:r>
            <a:endParaRPr lang="it-IT" dirty="0" smtClean="0">
              <a:latin typeface="Calibri" pitchFamily="34" charset="0"/>
            </a:endParaRPr>
          </a:p>
          <a:p>
            <a:r>
              <a:rPr lang="it-IT" dirty="0" err="1" smtClean="0">
                <a:latin typeface="Calibri" pitchFamily="34" charset="0"/>
              </a:rPr>
              <a:t>Vinorelbina</a:t>
            </a:r>
            <a:endParaRPr lang="it-IT" dirty="0" smtClean="0">
              <a:latin typeface="Calibri" pitchFamily="34" charset="0"/>
            </a:endParaRPr>
          </a:p>
          <a:p>
            <a:r>
              <a:rPr lang="it-IT" dirty="0" err="1" smtClean="0">
                <a:latin typeface="Calibri" pitchFamily="34" charset="0"/>
              </a:rPr>
              <a:t>temozolomide</a:t>
            </a:r>
            <a:endParaRPr lang="it-IT" dirty="0" smtClean="0">
              <a:latin typeface="Calibri" pitchFamily="34" charset="0"/>
            </a:endParaRPr>
          </a:p>
          <a:p>
            <a:pPr>
              <a:buNone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195736" y="980728"/>
          <a:ext cx="5296644" cy="5667375"/>
        </p:xfrm>
        <a:graphic>
          <a:graphicData uri="http://schemas.openxmlformats.org/presentationml/2006/ole">
            <p:oleObj spid="_x0000_s2050" name="Acrobat Document" r:id="rId3" imgW="4001058" imgH="5668166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807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ORMONOTERAPIA</a:t>
            </a:r>
            <a:endParaRPr lang="it-IT" dirty="0"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844824"/>
            <a:ext cx="8589640" cy="4608512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La terapia ormonale può essere utilizzata solo per tumori sensibili all'azione degli ormoni. La crescita di questi tumori può essere inibita da:</a:t>
            </a:r>
          </a:p>
          <a:p>
            <a:r>
              <a:rPr lang="it-IT" sz="2800" dirty="0" smtClean="0">
                <a:latin typeface="Calibri" pitchFamily="34" charset="0"/>
              </a:rPr>
              <a:t> ormoni con azione opposta</a:t>
            </a:r>
          </a:p>
          <a:p>
            <a:r>
              <a:rPr lang="it-IT" sz="2800" dirty="0" smtClean="0">
                <a:latin typeface="Calibri" pitchFamily="34" charset="0"/>
              </a:rPr>
              <a:t> antagonisti ormonali </a:t>
            </a:r>
          </a:p>
          <a:p>
            <a:r>
              <a:rPr lang="it-IT" sz="2800" dirty="0" smtClean="0">
                <a:latin typeface="Calibri" pitchFamily="34" charset="0"/>
              </a:rPr>
              <a:t> composti che inibiscono la sintesi degli ormoni da cui il tumore dipende.</a:t>
            </a:r>
          </a:p>
          <a:p>
            <a:pPr>
              <a:buNone/>
            </a:pPr>
            <a:endParaRPr lang="it-IT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 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 smtClean="0">
                <a:solidFill>
                  <a:srgbClr val="FF0000"/>
                </a:solidFill>
                <a:latin typeface="Calibri" pitchFamily="34" charset="0"/>
              </a:rPr>
              <a:t>ORMONOTERAPIA</a:t>
            </a:r>
            <a:endParaRPr lang="it-IT" sz="4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Calibri" pitchFamily="34" charset="0"/>
              </a:rPr>
              <a:t>Si utilizza per:</a:t>
            </a:r>
          </a:p>
          <a:p>
            <a:pPr>
              <a:buNone/>
            </a:pPr>
            <a:endParaRPr lang="it-IT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it-IT" dirty="0" smtClean="0">
                <a:latin typeface="Calibri" pitchFamily="34" charset="0"/>
              </a:rPr>
              <a:t>tumore al seno (con recettori ormonali);</a:t>
            </a:r>
          </a:p>
          <a:p>
            <a:pPr>
              <a:buFont typeface="Wingdings" pitchFamily="2" charset="2"/>
              <a:buChar char="q"/>
            </a:pPr>
            <a:r>
              <a:rPr lang="it-IT" dirty="0" smtClean="0">
                <a:latin typeface="Calibri" pitchFamily="34" charset="0"/>
              </a:rPr>
              <a:t>tumore alla prostata;</a:t>
            </a:r>
          </a:p>
          <a:p>
            <a:pPr>
              <a:buFont typeface="Wingdings" pitchFamily="2" charset="2"/>
              <a:buChar char="q"/>
            </a:pPr>
            <a:r>
              <a:rPr lang="it-IT" dirty="0" smtClean="0">
                <a:latin typeface="Calibri" pitchFamily="34" charset="0"/>
              </a:rPr>
              <a:t>tumore all'endometrio;</a:t>
            </a:r>
          </a:p>
          <a:p>
            <a:pPr>
              <a:buFont typeface="Wingdings" pitchFamily="2" charset="2"/>
              <a:buChar char="q"/>
            </a:pPr>
            <a:r>
              <a:rPr lang="it-IT" dirty="0" smtClean="0">
                <a:latin typeface="Calibri" pitchFamily="34" charset="0"/>
              </a:rPr>
              <a:t>tumore all'ovaio;</a:t>
            </a:r>
          </a:p>
          <a:p>
            <a:pPr>
              <a:buFont typeface="Wingdings" pitchFamily="2" charset="2"/>
              <a:buChar char="q"/>
            </a:pPr>
            <a:r>
              <a:rPr lang="it-IT" dirty="0" smtClean="0">
                <a:latin typeface="Calibri" pitchFamily="34" charset="0"/>
              </a:rPr>
              <a:t>tumore al rene.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168351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latin typeface="Calibri" pitchFamily="34" charset="0"/>
              </a:rPr>
              <a:t>This seems very </a:t>
            </a:r>
            <a:r>
              <a:rPr lang="en-US" b="1" dirty="0" smtClean="0">
                <a:latin typeface="Calibri" pitchFamily="34" charset="0"/>
              </a:rPr>
              <a:t>patient-centric</a:t>
            </a:r>
            <a:r>
              <a:rPr lang="en-US" dirty="0" smtClean="0">
                <a:latin typeface="Calibri" pitchFamily="34" charset="0"/>
              </a:rPr>
              <a:t> as it means reduced hospital attendance for intravenous infusions, with its associated discomfort and risk of infection. </a:t>
            </a:r>
            <a:endParaRPr lang="it-IT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6713"/>
            <a:ext cx="8229600" cy="864096"/>
          </a:xfrm>
        </p:spPr>
        <p:txBody>
          <a:bodyPr/>
          <a:lstStyle/>
          <a:p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" name="Segnaposto contenuto 3" descr="slide_6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836712"/>
            <a:ext cx="8964488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6713"/>
            <a:ext cx="8229600" cy="100811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Meccanismo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d’azione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ormonoterapia 1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464496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Sono sostanzialmente tre:</a:t>
            </a:r>
          </a:p>
          <a:p>
            <a:r>
              <a:rPr lang="it-IT" sz="2800" dirty="0" smtClean="0">
                <a:latin typeface="Calibri" pitchFamily="34" charset="0"/>
              </a:rPr>
              <a:t>Impedire alla cellula tumorale di essere influenzata dagli ormoni prodotti dall’organismo somministrando antiestrogeni (</a:t>
            </a:r>
            <a:r>
              <a:rPr lang="it-IT" sz="2800" dirty="0" err="1" smtClean="0">
                <a:latin typeface="Calibri" pitchFamily="34" charset="0"/>
              </a:rPr>
              <a:t>tamoxifene</a:t>
            </a:r>
            <a:r>
              <a:rPr lang="it-IT" sz="2800" dirty="0" smtClean="0">
                <a:latin typeface="Calibri" pitchFamily="34" charset="0"/>
              </a:rPr>
              <a:t>);</a:t>
            </a:r>
          </a:p>
          <a:p>
            <a:r>
              <a:rPr lang="it-IT" sz="2800" dirty="0" smtClean="0">
                <a:latin typeface="Calibri" pitchFamily="34" charset="0"/>
              </a:rPr>
              <a:t>Inibire la produzione di estrogeni, bloccando l’azione di un enzima, </a:t>
            </a:r>
            <a:r>
              <a:rPr lang="it-IT" sz="2800" dirty="0" err="1" smtClean="0">
                <a:latin typeface="Calibri" pitchFamily="34" charset="0"/>
              </a:rPr>
              <a:t>aromatasi</a:t>
            </a:r>
            <a:r>
              <a:rPr lang="it-IT" sz="2800" dirty="0" smtClean="0">
                <a:latin typeface="Calibri" pitchFamily="34" charset="0"/>
              </a:rPr>
              <a:t>, che trasforma gli androgeni in estrogeni(inibitori dell’ </a:t>
            </a:r>
            <a:r>
              <a:rPr lang="it-IT" sz="2800" dirty="0" err="1" smtClean="0">
                <a:latin typeface="Calibri" pitchFamily="34" charset="0"/>
              </a:rPr>
              <a:t>aromatasi</a:t>
            </a:r>
            <a:r>
              <a:rPr lang="it-IT" sz="2800" dirty="0" smtClean="0">
                <a:latin typeface="Calibri" pitchFamily="34" charset="0"/>
              </a:rPr>
              <a:t>);</a:t>
            </a:r>
          </a:p>
          <a:p>
            <a:r>
              <a:rPr lang="it-IT" sz="2800" dirty="0" smtClean="0">
                <a:latin typeface="Calibri" pitchFamily="34" charset="0"/>
              </a:rPr>
              <a:t>Inibire la produzione degli estrogeni prodotti dalle ovaie utilizzando gli analoghi dell’LHRH</a:t>
            </a:r>
          </a:p>
          <a:p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INIBIZIONE ORMONALE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 descr="IMG_49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844824"/>
            <a:ext cx="7280617" cy="45365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Meccanismo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d’azione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ormonoterapia 2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92488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Diversi tipi di farmaci riducono i livelli di testosterone nel sangue:</a:t>
            </a:r>
          </a:p>
          <a:p>
            <a:r>
              <a:rPr lang="it-IT" sz="2800" dirty="0" smtClean="0">
                <a:latin typeface="Calibri" pitchFamily="34" charset="0"/>
              </a:rPr>
              <a:t>Analoghi agonisti dell’ LHRH o GnRH </a:t>
            </a:r>
          </a:p>
          <a:p>
            <a:r>
              <a:rPr lang="it-IT" sz="2800" dirty="0" smtClean="0">
                <a:latin typeface="Calibri" pitchFamily="34" charset="0"/>
              </a:rPr>
              <a:t>Antagonisti dell’LHRH</a:t>
            </a: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( agiscono inibendo lo stimolo iniziale che parte dall’asse ipotalamo-ipofisario);</a:t>
            </a:r>
          </a:p>
          <a:p>
            <a:r>
              <a:rPr lang="it-IT" sz="2800" dirty="0" smtClean="0">
                <a:latin typeface="Calibri" pitchFamily="34" charset="0"/>
              </a:rPr>
              <a:t>Antiandrogeni 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/>
          <a:lstStyle/>
          <a:p>
            <a:pPr>
              <a:buNone/>
            </a:pPr>
            <a:r>
              <a:rPr lang="it-IT" sz="2000" b="1" dirty="0" smtClean="0">
                <a:latin typeface="Calibri" pitchFamily="34" charset="0"/>
              </a:rPr>
              <a:t>La terapia ormonale </a:t>
            </a:r>
            <a:r>
              <a:rPr lang="it-IT" sz="2000" dirty="0" smtClean="0">
                <a:latin typeface="Calibri" pitchFamily="34" charset="0"/>
              </a:rPr>
              <a:t>è in genere ben tollerata e provoca effetti collaterali gravi solo in rari casi. Tuttavia può comportare una serie di disturbi di entità variabile.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In uomini e donne può provocare:</a:t>
            </a:r>
          </a:p>
          <a:p>
            <a:r>
              <a:rPr lang="it-IT" sz="2000" dirty="0" smtClean="0">
                <a:latin typeface="Calibri" pitchFamily="34" charset="0"/>
              </a:rPr>
              <a:t>vampate di calore e sudorazione abbondante;</a:t>
            </a:r>
          </a:p>
          <a:p>
            <a:r>
              <a:rPr lang="it-IT" sz="2000" dirty="0" smtClean="0">
                <a:latin typeface="Calibri" pitchFamily="34" charset="0"/>
              </a:rPr>
              <a:t>dolori articolari e </a:t>
            </a:r>
            <a:r>
              <a:rPr lang="it-IT" sz="2000" dirty="0" err="1" smtClean="0">
                <a:latin typeface="Calibri" pitchFamily="34" charset="0"/>
              </a:rPr>
              <a:t>osteo-muscolari</a:t>
            </a:r>
            <a:r>
              <a:rPr lang="it-IT" sz="2000" dirty="0" smtClean="0">
                <a:latin typeface="Calibri" pitchFamily="34" charset="0"/>
              </a:rPr>
              <a:t>;</a:t>
            </a:r>
          </a:p>
          <a:p>
            <a:r>
              <a:rPr lang="it-IT" sz="2000" dirty="0" smtClean="0">
                <a:latin typeface="Calibri" pitchFamily="34" charset="0"/>
              </a:rPr>
              <a:t>riduzione della densità ossea;</a:t>
            </a:r>
          </a:p>
          <a:p>
            <a:r>
              <a:rPr lang="it-IT" sz="2000" dirty="0" smtClean="0">
                <a:latin typeface="Calibri" pitchFamily="34" charset="0"/>
              </a:rPr>
              <a:t>calo del desiderio sessuale;</a:t>
            </a:r>
          </a:p>
          <a:p>
            <a:r>
              <a:rPr lang="it-IT" sz="2000" dirty="0" smtClean="0">
                <a:latin typeface="Calibri" pitchFamily="34" charset="0"/>
              </a:rPr>
              <a:t>sbalzi di umore;</a:t>
            </a:r>
          </a:p>
          <a:p>
            <a:r>
              <a:rPr lang="it-IT" sz="2000" dirty="0" smtClean="0">
                <a:latin typeface="Calibri" pitchFamily="34" charset="0"/>
              </a:rPr>
              <a:t>senso di stanchezza e affaticamento;</a:t>
            </a:r>
          </a:p>
          <a:p>
            <a:r>
              <a:rPr lang="it-IT" sz="2000" dirty="0" smtClean="0">
                <a:latin typeface="Calibri" pitchFamily="34" charset="0"/>
              </a:rPr>
              <a:t>difficoltà di memoria;</a:t>
            </a:r>
          </a:p>
          <a:p>
            <a:r>
              <a:rPr lang="it-IT" sz="2000" dirty="0" smtClean="0">
                <a:latin typeface="Calibri" pitchFamily="34" charset="0"/>
              </a:rPr>
              <a:t>aumento di peso;</a:t>
            </a:r>
          </a:p>
          <a:p>
            <a:r>
              <a:rPr lang="it-IT" sz="2000" dirty="0" smtClean="0">
                <a:latin typeface="Calibri" pitchFamily="34" charset="0"/>
              </a:rPr>
              <a:t>disturbi digestivi;</a:t>
            </a:r>
          </a:p>
          <a:p>
            <a:r>
              <a:rPr lang="it-IT" sz="2000" dirty="0" smtClean="0">
                <a:latin typeface="Calibri" pitchFamily="34" charset="0"/>
              </a:rPr>
              <a:t>disturbi della circolazione venosa.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57403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Nelle donne, in misura variabile a seconda dei diversi trattamenti, si possono avere:</a:t>
            </a:r>
          </a:p>
          <a:p>
            <a:r>
              <a:rPr lang="it-IT" sz="2800" dirty="0" smtClean="0">
                <a:latin typeface="Calibri" pitchFamily="34" charset="0"/>
              </a:rPr>
              <a:t>alterazioni o totale sospensione del ciclo mestruale;</a:t>
            </a:r>
          </a:p>
          <a:p>
            <a:r>
              <a:rPr lang="it-IT" sz="2800" dirty="0" smtClean="0">
                <a:latin typeface="Calibri" pitchFamily="34" charset="0"/>
              </a:rPr>
              <a:t>secchezza vaginale.</a:t>
            </a:r>
          </a:p>
          <a:p>
            <a:endParaRPr lang="it-IT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Negli uomini, in misura variabile a seconda dei diversi trattamenti, si possono avere:</a:t>
            </a:r>
          </a:p>
          <a:p>
            <a:r>
              <a:rPr lang="it-IT" sz="2800" dirty="0" smtClean="0">
                <a:latin typeface="Calibri" pitchFamily="34" charset="0"/>
              </a:rPr>
              <a:t>difficoltà di erezione;</a:t>
            </a:r>
          </a:p>
          <a:p>
            <a:r>
              <a:rPr lang="it-IT" sz="2800" dirty="0" smtClean="0">
                <a:latin typeface="Calibri" pitchFamily="34" charset="0"/>
              </a:rPr>
              <a:t>dolore e tensione a livello mammario.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TARGET THERAPIES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" name="Picture 2" descr="C:\Users\paola.cravero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988840"/>
            <a:ext cx="4032447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nuovi-target-nella-cura-delle-neoplasie-dellanziano-15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280920" cy="53285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720080"/>
          </a:xfrm>
        </p:spPr>
        <p:txBody>
          <a:bodyPr/>
          <a:lstStyle/>
          <a:p>
            <a:r>
              <a:rPr lang="it-IT" sz="3200" dirty="0" smtClean="0">
                <a:solidFill>
                  <a:srgbClr val="FF0000"/>
                </a:solidFill>
                <a:latin typeface="Calibri" pitchFamily="34" charset="0"/>
              </a:rPr>
              <a:t>TERAPIE A BERSAGLIO MOLECOLARE</a:t>
            </a:r>
            <a:endParaRPr lang="it-IT" sz="3200" dirty="0">
              <a:solidFill>
                <a:srgbClr val="FF0000"/>
              </a:solidFill>
              <a:effectLst/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72816"/>
            <a:ext cx="8686800" cy="4824536"/>
          </a:xfrm>
        </p:spPr>
        <p:txBody>
          <a:bodyPr/>
          <a:lstStyle/>
          <a:p>
            <a:r>
              <a:rPr lang="it-IT" sz="2800" dirty="0" smtClean="0">
                <a:latin typeface="Calibri" pitchFamily="34" charset="0"/>
              </a:rPr>
              <a:t>Hanno azione specifica contro un “bersaglio” della cellula tumorale.</a:t>
            </a:r>
          </a:p>
          <a:p>
            <a:r>
              <a:rPr lang="it-IT" sz="2800" dirty="0" smtClean="0">
                <a:latin typeface="Calibri" pitchFamily="34" charset="0"/>
              </a:rPr>
              <a:t>Vengono colpiti recettori specifici sulla superficie cellulare o enzimi intracellulari con funzioni strategiche nella trasmissione di segnali essenziali per la crescita della cellula tumorale.</a:t>
            </a:r>
          </a:p>
          <a:p>
            <a:r>
              <a:rPr lang="it-IT" sz="2800" dirty="0" smtClean="0">
                <a:latin typeface="Calibri" pitchFamily="34" charset="0"/>
              </a:rPr>
              <a:t>Generalmente hanno effetti collaterali maggiormente gestibili.</a:t>
            </a:r>
          </a:p>
          <a:p>
            <a:r>
              <a:rPr lang="it-IT" sz="2800" dirty="0" smtClean="0">
                <a:latin typeface="Calibri" pitchFamily="34" charset="0"/>
              </a:rPr>
              <a:t>Consentono trattamenti a lungo termine</a:t>
            </a:r>
            <a:endParaRPr lang="it-IT" sz="2800" dirty="0">
              <a:latin typeface="Calibri" pitchFamily="34" charset="0"/>
            </a:endParaRPr>
          </a:p>
        </p:txBody>
      </p:sp>
      <p:pic>
        <p:nvPicPr>
          <p:cNvPr id="4" name="Picture 2" descr="C:\Users\paola.cravero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373216"/>
            <a:ext cx="1259632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00600"/>
          </a:xfrm>
        </p:spPr>
        <p:txBody>
          <a:bodyPr/>
          <a:lstStyle/>
          <a:p>
            <a:pPr>
              <a:buNone/>
            </a:pPr>
            <a:endParaRPr lang="it-IT" sz="2400" dirty="0" smtClean="0">
              <a:latin typeface="Calibri" pitchFamily="34" charset="0"/>
            </a:endParaRP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Esistono due classi principali di terapie biologiche:  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 smtClean="0">
                <a:latin typeface="Calibri" pitchFamily="34" charset="0"/>
              </a:rPr>
              <a:t> </a:t>
            </a:r>
            <a:r>
              <a:rPr lang="it-IT" sz="2400" b="1" dirty="0" smtClean="0">
                <a:latin typeface="Calibri" pitchFamily="34" charset="0"/>
              </a:rPr>
              <a:t>inibitori</a:t>
            </a:r>
            <a:r>
              <a:rPr lang="it-IT" sz="2400" dirty="0" smtClean="0">
                <a:latin typeface="Calibri" pitchFamily="34" charset="0"/>
              </a:rPr>
              <a:t>  </a:t>
            </a:r>
            <a:r>
              <a:rPr lang="it-IT" sz="2400" b="1" dirty="0" smtClean="0">
                <a:latin typeface="Calibri" pitchFamily="34" charset="0"/>
              </a:rPr>
              <a:t>delle</a:t>
            </a:r>
            <a:r>
              <a:rPr lang="it-IT" sz="2400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tirosino‐chinasi</a:t>
            </a:r>
            <a:r>
              <a:rPr lang="it-IT" sz="2400" dirty="0" smtClean="0">
                <a:latin typeface="Calibri" pitchFamily="34" charset="0"/>
              </a:rPr>
              <a:t>: </a:t>
            </a: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piccole  molecole che inibiscono  l’attività  enzimatica (</a:t>
            </a:r>
            <a:r>
              <a:rPr lang="it-IT" sz="2400" dirty="0" err="1" smtClean="0">
                <a:latin typeface="Calibri" pitchFamily="34" charset="0"/>
              </a:rPr>
              <a:t>chinasica</a:t>
            </a:r>
            <a:r>
              <a:rPr lang="it-IT" sz="2400" dirty="0" smtClean="0">
                <a:latin typeface="Calibri" pitchFamily="34" charset="0"/>
              </a:rPr>
              <a:t>) di particolari </a:t>
            </a:r>
            <a:r>
              <a:rPr lang="it-IT" sz="2400" dirty="0" err="1" smtClean="0">
                <a:latin typeface="Calibri" pitchFamily="34" charset="0"/>
              </a:rPr>
              <a:t>biomacarcatori</a:t>
            </a:r>
            <a:r>
              <a:rPr lang="it-IT" sz="2400" dirty="0" smtClean="0">
                <a:latin typeface="Calibri" pitchFamily="34" charset="0"/>
              </a:rPr>
              <a:t>; </a:t>
            </a: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generalmente si assumono per bocca  (compresse o capsule).</a:t>
            </a:r>
          </a:p>
          <a:p>
            <a:pPr>
              <a:buFont typeface="Wingdings" pitchFamily="2" charset="2"/>
              <a:buChar char="Ø"/>
            </a:pPr>
            <a:r>
              <a:rPr lang="it-IT" sz="2400" dirty="0" smtClean="0">
                <a:latin typeface="Calibri" pitchFamily="34" charset="0"/>
              </a:rPr>
              <a:t> </a:t>
            </a:r>
            <a:r>
              <a:rPr lang="it-IT" sz="2400" b="1" dirty="0" smtClean="0">
                <a:latin typeface="Calibri" pitchFamily="34" charset="0"/>
              </a:rPr>
              <a:t>anticorpi</a:t>
            </a:r>
            <a:r>
              <a:rPr lang="it-IT" sz="2400" dirty="0" smtClean="0">
                <a:latin typeface="Calibri" pitchFamily="34" charset="0"/>
              </a:rPr>
              <a:t>  </a:t>
            </a:r>
            <a:r>
              <a:rPr lang="it-IT" sz="2400" b="1" dirty="0" smtClean="0">
                <a:latin typeface="Calibri" pitchFamily="34" charset="0"/>
              </a:rPr>
              <a:t>monoclonali</a:t>
            </a:r>
            <a:r>
              <a:rPr lang="it-IT" sz="2400" dirty="0" smtClean="0">
                <a:latin typeface="Calibri" pitchFamily="34" charset="0"/>
              </a:rPr>
              <a:t>:    agiscono  colpendo  in  maniera  </a:t>
            </a: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selettiva  strutture  proteiche  espresse sulla superficie cellulare o presenti nel circolo sanguigno, si somministrano per via </a:t>
            </a: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 endovenosa o sottocutanea.   </a:t>
            </a: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Alcuni  farmaci a bersaglio molecolare vengono  somministrati da soli, altri in associazione  alla chemioterapia. </a:t>
            </a:r>
            <a:endParaRPr lang="it-IT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435280" cy="792088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</a:rPr>
              <a:t>Standards for the Safe Administration and Management of Oral Chemotherapy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888432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latin typeface="Calibri" pitchFamily="34" charset="0"/>
              </a:rPr>
              <a:t>In 2009, ASCO and the Oncology Nursing Society (ONS) published standards for the safe use of </a:t>
            </a:r>
            <a:r>
              <a:rPr lang="en-US" sz="2400" dirty="0" err="1" smtClean="0">
                <a:latin typeface="Calibri" pitchFamily="34" charset="0"/>
              </a:rPr>
              <a:t>parenteral</a:t>
            </a:r>
            <a:r>
              <a:rPr lang="en-US" sz="2400" dirty="0" smtClean="0">
                <a:latin typeface="Calibri" pitchFamily="34" charset="0"/>
              </a:rPr>
              <a:t> chemotherapy in the outpatient setting, including issues of practitioner orders, preparation, and administration of medication. </a:t>
            </a:r>
          </a:p>
          <a:p>
            <a:pPr>
              <a:buNone/>
            </a:pPr>
            <a:r>
              <a:rPr lang="en-US" sz="2400" dirty="0" smtClean="0">
                <a:latin typeface="Calibri" pitchFamily="34" charset="0"/>
              </a:rPr>
              <a:t> In December 2011, a </a:t>
            </a:r>
            <a:r>
              <a:rPr lang="en-US" sz="2400" dirty="0" err="1" smtClean="0">
                <a:latin typeface="Calibri" pitchFamily="34" charset="0"/>
              </a:rPr>
              <a:t>multistakeholder</a:t>
            </a:r>
            <a:r>
              <a:rPr lang="en-US" sz="2400" dirty="0" smtClean="0">
                <a:latin typeface="Calibri" pitchFamily="34" charset="0"/>
              </a:rPr>
              <a:t> workgroup met to address the issues associated with orally administered </a:t>
            </a:r>
            <a:r>
              <a:rPr lang="en-US" sz="2400" dirty="0" err="1" smtClean="0">
                <a:latin typeface="Calibri" pitchFamily="34" charset="0"/>
              </a:rPr>
              <a:t>antineoplastics</a:t>
            </a:r>
            <a:r>
              <a:rPr lang="en-US" sz="2400" dirty="0" smtClean="0">
                <a:latin typeface="Calibri" pitchFamily="34" charset="0"/>
              </a:rPr>
              <a:t>, under the leadership of ASCO and ONS. </a:t>
            </a:r>
            <a:endParaRPr lang="it-IT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719733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TARGET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THERAPIES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64496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Si utilizzano farmaci selettivi che agiscono sui differenti bersagli espressi dal tumore, colpendo le singole molecole alterate (fattori di crescita,enzimi,recettori), responsabili :</a:t>
            </a:r>
          </a:p>
          <a:p>
            <a:r>
              <a:rPr lang="it-IT" sz="2800" dirty="0" smtClean="0">
                <a:latin typeface="Calibri" pitchFamily="34" charset="0"/>
              </a:rPr>
              <a:t>della crescita incontrollata del tumore, </a:t>
            </a:r>
          </a:p>
          <a:p>
            <a:r>
              <a:rPr lang="it-IT" sz="2800" dirty="0" smtClean="0">
                <a:latin typeface="Calibri" pitchFamily="34" charset="0"/>
              </a:rPr>
              <a:t>della resistenza alle terapie tradizionali </a:t>
            </a:r>
          </a:p>
          <a:p>
            <a:r>
              <a:rPr lang="it-IT" sz="2800" dirty="0" smtClean="0">
                <a:latin typeface="Calibri" pitchFamily="34" charset="0"/>
              </a:rPr>
              <a:t> della formazione di nuovi vasi sanguigni.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Calibri" pitchFamily="34" charset="0"/>
              </a:rPr>
              <a:t>I recenti avanzamenti nella biologia molecolare stanno consentendo di studiare la differente espressione dei geni coinvolti nelle neoplasie (</a:t>
            </a:r>
            <a:r>
              <a:rPr lang="it-IT" i="1" dirty="0" smtClean="0">
                <a:latin typeface="Calibri" pitchFamily="34" charset="0"/>
              </a:rPr>
              <a:t>genomica</a:t>
            </a:r>
            <a:r>
              <a:rPr lang="it-IT" dirty="0" smtClean="0">
                <a:latin typeface="Calibri" pitchFamily="34" charset="0"/>
              </a:rPr>
              <a:t>) e delle proteine da essi prodotte (</a:t>
            </a:r>
            <a:r>
              <a:rPr lang="it-IT" i="1" dirty="0" err="1" smtClean="0">
                <a:latin typeface="Calibri" pitchFamily="34" charset="0"/>
              </a:rPr>
              <a:t>proteomica</a:t>
            </a:r>
            <a:r>
              <a:rPr lang="it-IT" dirty="0" smtClean="0">
                <a:latin typeface="Calibri" pitchFamily="34" charset="0"/>
              </a:rPr>
              <a:t> ) al fine di determinare un dettagliato</a:t>
            </a:r>
          </a:p>
          <a:p>
            <a:pPr algn="ctr">
              <a:buNone/>
            </a:pPr>
            <a:r>
              <a:rPr lang="it-IT" dirty="0" smtClean="0">
                <a:latin typeface="Calibri" pitchFamily="34" charset="0"/>
              </a:rPr>
              <a:t> </a:t>
            </a:r>
            <a:r>
              <a:rPr lang="it-IT" b="1" u="sng" dirty="0" smtClean="0">
                <a:latin typeface="Calibri" pitchFamily="34" charset="0"/>
              </a:rPr>
              <a:t>profilo molecolare delle neoplasie</a:t>
            </a:r>
            <a:r>
              <a:rPr lang="it-IT" dirty="0" smtClean="0">
                <a:latin typeface="Calibri" pitchFamily="34" charset="0"/>
              </a:rPr>
              <a:t>. </a:t>
            </a:r>
          </a:p>
          <a:p>
            <a:pPr algn="ctr">
              <a:buNone/>
            </a:pPr>
            <a:r>
              <a:rPr lang="it-IT" dirty="0" smtClean="0">
                <a:latin typeface="Calibri" pitchFamily="34" charset="0"/>
              </a:rPr>
              <a:t>Questo permette di </a:t>
            </a:r>
            <a:r>
              <a:rPr lang="it-IT" b="1" dirty="0" smtClean="0">
                <a:latin typeface="Calibri" pitchFamily="34" charset="0"/>
              </a:rPr>
              <a:t>personalizzare</a:t>
            </a:r>
            <a:r>
              <a:rPr lang="it-IT" dirty="0" smtClean="0">
                <a:latin typeface="Calibri" pitchFamily="34" charset="0"/>
              </a:rPr>
              <a:t> le terapie</a:t>
            </a:r>
            <a:endParaRPr lang="it-IT" dirty="0">
              <a:latin typeface="Calibri" pitchFamily="34" charset="0"/>
            </a:endParaRPr>
          </a:p>
        </p:txBody>
      </p:sp>
      <p:pic>
        <p:nvPicPr>
          <p:cNvPr id="1027" name="Picture 3" descr="C:\Users\Maria\AppData\Local\Microsoft\Windows\Temporary Internet Files\Content.IE5\0WYJT730\dna_PNG52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5436095" y="5589240"/>
            <a:ext cx="3456385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4929684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I </a:t>
            </a:r>
            <a:r>
              <a:rPr lang="it-IT" sz="2800" dirty="0" err="1" smtClean="0">
                <a:latin typeface="Calibri" pitchFamily="34" charset="0"/>
              </a:rPr>
              <a:t>biomarcatori</a:t>
            </a:r>
            <a:r>
              <a:rPr lang="it-IT" sz="2800" dirty="0" smtClean="0">
                <a:latin typeface="Calibri" pitchFamily="34" charset="0"/>
              </a:rPr>
              <a:t> attualmente utilizzati nella pratica clinica, per i quali si abbinano trattamenti già considerati “standard” e disponibili presso tutte le strutture italiane sono: </a:t>
            </a:r>
          </a:p>
          <a:p>
            <a:r>
              <a:rPr lang="it-IT" sz="2800" dirty="0" smtClean="0">
                <a:latin typeface="Calibri" pitchFamily="34" charset="0"/>
              </a:rPr>
              <a:t> la mutazione del gene di </a:t>
            </a:r>
            <a:r>
              <a:rPr lang="it-IT" sz="2800" b="1" dirty="0" smtClean="0">
                <a:latin typeface="Calibri" pitchFamily="34" charset="0"/>
              </a:rPr>
              <a:t>EGFR </a:t>
            </a:r>
            <a:r>
              <a:rPr lang="it-IT" sz="2800" dirty="0" smtClean="0">
                <a:latin typeface="Calibri" pitchFamily="34" charset="0"/>
              </a:rPr>
              <a:t>(</a:t>
            </a:r>
            <a:r>
              <a:rPr lang="it-IT" sz="2800" dirty="0" err="1" smtClean="0">
                <a:latin typeface="Calibri" pitchFamily="34" charset="0"/>
              </a:rPr>
              <a:t>Epidermal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 smtClean="0">
                <a:latin typeface="Calibri" pitchFamily="34" charset="0"/>
              </a:rPr>
              <a:t>Growth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 smtClean="0">
                <a:latin typeface="Calibri" pitchFamily="34" charset="0"/>
              </a:rPr>
              <a:t>Factor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 smtClean="0">
                <a:latin typeface="Calibri" pitchFamily="34" charset="0"/>
              </a:rPr>
              <a:t>Receptor</a:t>
            </a:r>
            <a:r>
              <a:rPr lang="it-IT" sz="2800" dirty="0" smtClean="0">
                <a:latin typeface="Calibri" pitchFamily="34" charset="0"/>
              </a:rPr>
              <a:t>) </a:t>
            </a:r>
          </a:p>
          <a:p>
            <a:r>
              <a:rPr lang="it-IT" sz="2800" dirty="0" smtClean="0">
                <a:latin typeface="Calibri" pitchFamily="34" charset="0"/>
              </a:rPr>
              <a:t> il </a:t>
            </a:r>
            <a:r>
              <a:rPr lang="it-IT" sz="2800" dirty="0" err="1" smtClean="0">
                <a:latin typeface="Calibri" pitchFamily="34" charset="0"/>
              </a:rPr>
              <a:t>riarrangiamento</a:t>
            </a:r>
            <a:r>
              <a:rPr lang="it-IT" sz="2800" dirty="0" smtClean="0">
                <a:latin typeface="Calibri" pitchFamily="34" charset="0"/>
              </a:rPr>
              <a:t> del gene di </a:t>
            </a:r>
            <a:r>
              <a:rPr lang="it-IT" sz="2800" b="1" dirty="0" smtClean="0">
                <a:latin typeface="Calibri" pitchFamily="34" charset="0"/>
              </a:rPr>
              <a:t>ALK</a:t>
            </a:r>
            <a:r>
              <a:rPr lang="it-IT" sz="2800" dirty="0" smtClean="0">
                <a:latin typeface="Calibri" pitchFamily="34" charset="0"/>
              </a:rPr>
              <a:t> (</a:t>
            </a:r>
            <a:r>
              <a:rPr lang="it-IT" sz="2800" dirty="0" err="1" smtClean="0">
                <a:latin typeface="Calibri" pitchFamily="34" charset="0"/>
              </a:rPr>
              <a:t>Anaplastic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 smtClean="0">
                <a:latin typeface="Calibri" pitchFamily="34" charset="0"/>
              </a:rPr>
              <a:t>Lymphoma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 smtClean="0">
                <a:latin typeface="Calibri" pitchFamily="34" charset="0"/>
              </a:rPr>
              <a:t>Kinase</a:t>
            </a:r>
            <a:r>
              <a:rPr lang="it-IT" sz="2800" dirty="0" smtClean="0">
                <a:latin typeface="Calibri" pitchFamily="34" charset="0"/>
              </a:rPr>
              <a:t>) </a:t>
            </a: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La loro presenza nei pazienti affetti da tumore polmonare permette di ricorrere a un trattamento mirato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6713"/>
            <a:ext cx="8229600" cy="64807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</a:rPr>
              <a:t>ALTRI BIOMARCATORI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5040560"/>
          </a:xfrm>
        </p:spPr>
        <p:txBody>
          <a:bodyPr/>
          <a:lstStyle/>
          <a:p>
            <a:r>
              <a:rPr lang="it-IT" sz="2400" b="1" dirty="0" smtClean="0">
                <a:latin typeface="Calibri" pitchFamily="34" charset="0"/>
              </a:rPr>
              <a:t>KRAS</a:t>
            </a:r>
            <a:r>
              <a:rPr lang="it-IT" sz="2400" dirty="0" smtClean="0">
                <a:latin typeface="Calibri" pitchFamily="34" charset="0"/>
              </a:rPr>
              <a:t>: questo gene è mutato in circa il 25% dei pazienti con tumore polmonare indipendentemente dall’esposizione al fumo di sigaretta. Di solito i tumori con questa anomalia sono resistenti ai farmaci per EGFR</a:t>
            </a:r>
          </a:p>
          <a:p>
            <a:r>
              <a:rPr lang="it-IT" sz="2400" b="1" dirty="0" smtClean="0">
                <a:latin typeface="Calibri" pitchFamily="34" charset="0"/>
              </a:rPr>
              <a:t> BRAF</a:t>
            </a:r>
            <a:r>
              <a:rPr lang="it-IT" sz="2400" dirty="0" smtClean="0">
                <a:latin typeface="Calibri" pitchFamily="34" charset="0"/>
              </a:rPr>
              <a:t>: la mutazione è presente nel 3% dei pazienti.</a:t>
            </a:r>
          </a:p>
          <a:p>
            <a:r>
              <a:rPr lang="it-IT" sz="2400" b="1" dirty="0" smtClean="0">
                <a:latin typeface="Calibri" pitchFamily="34" charset="0"/>
              </a:rPr>
              <a:t> ROS1</a:t>
            </a:r>
            <a:r>
              <a:rPr lang="it-IT" sz="2400" dirty="0" smtClean="0">
                <a:latin typeface="Calibri" pitchFamily="34" charset="0"/>
              </a:rPr>
              <a:t>: è un’anomalia descritta nell’1% dei pazienti. </a:t>
            </a:r>
          </a:p>
          <a:p>
            <a:r>
              <a:rPr lang="it-IT" sz="2400" b="1" dirty="0" smtClean="0">
                <a:latin typeface="Calibri" pitchFamily="34" charset="0"/>
              </a:rPr>
              <a:t>MET</a:t>
            </a:r>
            <a:r>
              <a:rPr lang="it-IT" sz="2400" dirty="0" smtClean="0">
                <a:latin typeface="Calibri" pitchFamily="34" charset="0"/>
              </a:rPr>
              <a:t>: questo segnale della cellula può essere </a:t>
            </a:r>
            <a:r>
              <a:rPr lang="it-IT" sz="2400" dirty="0" err="1" smtClean="0">
                <a:latin typeface="Calibri" pitchFamily="34" charset="0"/>
              </a:rPr>
              <a:t>iperespresso</a:t>
            </a:r>
            <a:r>
              <a:rPr lang="it-IT" sz="2400" dirty="0" smtClean="0">
                <a:latin typeface="Calibri" pitchFamily="34" charset="0"/>
              </a:rPr>
              <a:t> o possono essere mutazioni specifiche. </a:t>
            </a:r>
          </a:p>
          <a:p>
            <a:r>
              <a:rPr lang="it-IT" sz="2400" b="1" dirty="0" smtClean="0">
                <a:latin typeface="Calibri" pitchFamily="34" charset="0"/>
              </a:rPr>
              <a:t>HER2</a:t>
            </a:r>
            <a:r>
              <a:rPr lang="it-IT" sz="2400" dirty="0" smtClean="0">
                <a:latin typeface="Calibri" pitchFamily="34" charset="0"/>
              </a:rPr>
              <a:t>: nota mutazione che ha avuto grande impatto nella cura del tumore mammario.  Si ritrova nell’1-2% dei tumori polmonari.</a:t>
            </a:r>
          </a:p>
          <a:p>
            <a:r>
              <a:rPr lang="it-IT" sz="2400" b="1" dirty="0" smtClean="0">
                <a:latin typeface="Calibri" pitchFamily="34" charset="0"/>
              </a:rPr>
              <a:t>BRCA1 - BRCA2</a:t>
            </a:r>
            <a:r>
              <a:rPr lang="it-IT" sz="2400" dirty="0" smtClean="0">
                <a:latin typeface="Calibri" pitchFamily="34" charset="0"/>
              </a:rPr>
              <a:t>: geni responsabili di </a:t>
            </a:r>
            <a:r>
              <a:rPr lang="it-IT" sz="2400" dirty="0" err="1" smtClean="0">
                <a:latin typeface="Calibri" pitchFamily="34" charset="0"/>
              </a:rPr>
              <a:t>ca</a:t>
            </a:r>
            <a:r>
              <a:rPr lang="it-IT" sz="2400" dirty="0" smtClean="0">
                <a:latin typeface="Calibri" pitchFamily="34" charset="0"/>
              </a:rPr>
              <a:t> mammario e ovarico</a:t>
            </a:r>
          </a:p>
          <a:p>
            <a:pPr>
              <a:buNone/>
            </a:pP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80520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Per identificare la presenza delle suddette </a:t>
            </a: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    alterazioni biomolecolari è necessario che l’</a:t>
            </a:r>
            <a:r>
              <a:rPr lang="it-IT" sz="2800" dirty="0" err="1" smtClean="0">
                <a:latin typeface="Calibri" pitchFamily="34" charset="0"/>
              </a:rPr>
              <a:t>anatomo</a:t>
            </a:r>
            <a:r>
              <a:rPr lang="it-IT" sz="2800" dirty="0" smtClean="0">
                <a:latin typeface="Calibri" pitchFamily="34" charset="0"/>
              </a:rPr>
              <a:t> patologo effettui degli approfondimenti sul materiale</a:t>
            </a: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    istologico della biopsia, su un pezzo chirurgico, e in alcuni casi, sul sangue (biopsia liquida, test genetici) del paziente.</a:t>
            </a:r>
          </a:p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    </a:t>
            </a:r>
            <a:endParaRPr lang="it-IT" sz="2800" dirty="0">
              <a:latin typeface="Calibri" pitchFamily="34" charset="0"/>
            </a:endParaRPr>
          </a:p>
        </p:txBody>
      </p:sp>
      <p:pic>
        <p:nvPicPr>
          <p:cNvPr id="2051" name="Picture 3" descr="C:\Users\Maria\AppData\Local\Microsoft\Windows\Temporary Internet Files\Content.IE5\IDYGXMRK\concepto-de-microscopio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365104"/>
            <a:ext cx="2339752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360040"/>
          </a:xfrm>
        </p:spPr>
        <p:txBody>
          <a:bodyPr/>
          <a:lstStyle/>
          <a:p>
            <a:r>
              <a:rPr lang="it-IT" sz="3200" dirty="0" smtClean="0">
                <a:solidFill>
                  <a:srgbClr val="FF0000"/>
                </a:solidFill>
                <a:latin typeface="Calibri" pitchFamily="34" charset="0"/>
              </a:rPr>
              <a:t>EFFETTI</a:t>
            </a:r>
            <a:r>
              <a:rPr lang="it-IT" sz="3200" dirty="0" smtClean="0">
                <a:latin typeface="Calibri" pitchFamily="34" charset="0"/>
              </a:rPr>
              <a:t> </a:t>
            </a:r>
            <a:r>
              <a:rPr lang="it-IT" sz="3200" dirty="0" smtClean="0">
                <a:solidFill>
                  <a:srgbClr val="FF0000"/>
                </a:solidFill>
                <a:latin typeface="Calibri" pitchFamily="34" charset="0"/>
              </a:rPr>
              <a:t>COLLATERALI</a:t>
            </a:r>
            <a:endParaRPr lang="it-IT" sz="3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/>
          <a:lstStyle/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Gli effetti collaterali correlati alle terapie a bersaglio molecolare più comuni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sono: 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 ‐ eruzioni cutanee   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 ‐ secchezza della cute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 ‐ prurito  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‐ diarrea  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 ‐ congiuntiviti  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‐ nausea,  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 ‐ alterazione della funzionalità del fegato 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 ‐ alterazione della funzionalità del rene 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 ‐ alterazioni della vista  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-  rialzo dei grassi nel sangue. 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  Più rare sono le polmoniti da farmaco, che possono anche essere </a:t>
            </a:r>
          </a:p>
          <a:p>
            <a:pPr>
              <a:buNone/>
            </a:pPr>
            <a:r>
              <a:rPr lang="it-IT" sz="2000" dirty="0" smtClean="0">
                <a:latin typeface="Calibri" pitchFamily="34" charset="0"/>
              </a:rPr>
              <a:t>   impegnative e richiedere  l’ospedalizzazione.</a:t>
            </a:r>
            <a:endParaRPr lang="it-IT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89636"/>
            <a:ext cx="8229600" cy="451132"/>
          </a:xfrm>
        </p:spPr>
        <p:txBody>
          <a:bodyPr/>
          <a:lstStyle/>
          <a:p>
            <a:r>
              <a:rPr lang="it-IT" sz="3200" dirty="0" smtClean="0">
                <a:solidFill>
                  <a:srgbClr val="FF0000"/>
                </a:solidFill>
                <a:latin typeface="Calibri" pitchFamily="34" charset="0"/>
              </a:rPr>
              <a:t>PRINCIPALI</a:t>
            </a:r>
            <a:r>
              <a:rPr lang="it-IT" sz="3200" dirty="0" smtClean="0">
                <a:latin typeface="Calibri" pitchFamily="34" charset="0"/>
              </a:rPr>
              <a:t> </a:t>
            </a:r>
            <a:r>
              <a:rPr lang="it-IT" sz="3200" dirty="0" smtClean="0">
                <a:solidFill>
                  <a:srgbClr val="FF0000"/>
                </a:solidFill>
                <a:latin typeface="Calibri" pitchFamily="34" charset="0"/>
              </a:rPr>
              <a:t>FARMACI</a:t>
            </a:r>
            <a:r>
              <a:rPr lang="it-IT" sz="3200" dirty="0" smtClean="0">
                <a:latin typeface="Calibri" pitchFamily="34" charset="0"/>
              </a:rPr>
              <a:t> </a:t>
            </a:r>
            <a:r>
              <a:rPr lang="it-IT" sz="3200" dirty="0" smtClean="0">
                <a:solidFill>
                  <a:srgbClr val="FF0000"/>
                </a:solidFill>
                <a:latin typeface="Calibri" pitchFamily="34" charset="0"/>
              </a:rPr>
              <a:t>UTILIZZATI</a:t>
            </a:r>
            <a:endParaRPr lang="it-IT" sz="3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968552"/>
          </a:xfrm>
        </p:spPr>
        <p:txBody>
          <a:bodyPr/>
          <a:lstStyle/>
          <a:p>
            <a:r>
              <a:rPr lang="it-IT" sz="2000" b="1" dirty="0" err="1" smtClean="0"/>
              <a:t>Imatinib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mesilato</a:t>
            </a:r>
            <a:r>
              <a:rPr lang="it-IT" sz="2000" dirty="0" smtClean="0"/>
              <a:t>: tumori </a:t>
            </a:r>
            <a:r>
              <a:rPr lang="it-IT" sz="2000" dirty="0" err="1" smtClean="0"/>
              <a:t>stromali</a:t>
            </a:r>
            <a:r>
              <a:rPr lang="it-IT" sz="2000" dirty="0" smtClean="0"/>
              <a:t> gastrointestinali (un raro tumore del tratto gastrointestinale) e alcuni tipi di </a:t>
            </a:r>
            <a:r>
              <a:rPr lang="it-IT" sz="2000" b="1" dirty="0" smtClean="0">
                <a:hlinkClick r:id="rId2"/>
              </a:rPr>
              <a:t>leucemia</a:t>
            </a:r>
            <a:endParaRPr lang="it-IT" sz="2000" dirty="0" smtClean="0"/>
          </a:p>
          <a:p>
            <a:r>
              <a:rPr lang="it-IT" sz="2000" b="1" dirty="0" err="1" smtClean="0"/>
              <a:t>Dasatinib</a:t>
            </a:r>
            <a:r>
              <a:rPr lang="it-IT" sz="2000" dirty="0" smtClean="0"/>
              <a:t>: </a:t>
            </a:r>
            <a:r>
              <a:rPr lang="it-IT" sz="2000" b="1" dirty="0" smtClean="0">
                <a:hlinkClick r:id="rId3"/>
              </a:rPr>
              <a:t>leucemia mieloide cronica</a:t>
            </a:r>
            <a:r>
              <a:rPr lang="it-IT" sz="2000" dirty="0" smtClean="0"/>
              <a:t> e leucemia </a:t>
            </a:r>
            <a:r>
              <a:rPr lang="it-IT" sz="2000" dirty="0" err="1" smtClean="0"/>
              <a:t>linfoblastica</a:t>
            </a:r>
            <a:r>
              <a:rPr lang="it-IT" sz="2000" dirty="0" smtClean="0"/>
              <a:t> acuta</a:t>
            </a:r>
          </a:p>
          <a:p>
            <a:r>
              <a:rPr lang="it-IT" sz="2000" b="1" dirty="0" err="1" smtClean="0"/>
              <a:t>Nilotinib</a:t>
            </a:r>
            <a:r>
              <a:rPr lang="it-IT" sz="2000" dirty="0" smtClean="0"/>
              <a:t>: </a:t>
            </a:r>
            <a:r>
              <a:rPr lang="it-IT" sz="2000" b="1" dirty="0" smtClean="0">
                <a:hlinkClick r:id="rId3"/>
              </a:rPr>
              <a:t>leucemia mieloide cronica</a:t>
            </a:r>
            <a:endParaRPr lang="it-IT" sz="2000" dirty="0" smtClean="0"/>
          </a:p>
          <a:p>
            <a:r>
              <a:rPr lang="it-IT" sz="2000" b="1" dirty="0" err="1" smtClean="0"/>
              <a:t>Gefitinib</a:t>
            </a:r>
            <a:r>
              <a:rPr lang="it-IT" sz="2000" dirty="0" smtClean="0"/>
              <a:t>: </a:t>
            </a:r>
            <a:r>
              <a:rPr lang="it-IT" sz="2000" b="1" u="sng" dirty="0" smtClean="0">
                <a:hlinkClick r:id="rId4"/>
              </a:rPr>
              <a:t>tumore del polmone</a:t>
            </a:r>
            <a:r>
              <a:rPr lang="it-IT" sz="2000" dirty="0" smtClean="0"/>
              <a:t> non a piccole cellule</a:t>
            </a:r>
          </a:p>
          <a:p>
            <a:r>
              <a:rPr lang="it-IT" sz="2000" b="1" dirty="0" err="1" smtClean="0"/>
              <a:t>Erlotinib</a:t>
            </a:r>
            <a:r>
              <a:rPr lang="it-IT" sz="2000" dirty="0" smtClean="0"/>
              <a:t>: </a:t>
            </a:r>
            <a:r>
              <a:rPr lang="it-IT" sz="2000" b="1" dirty="0" smtClean="0">
                <a:hlinkClick r:id="rId4"/>
              </a:rPr>
              <a:t>tumore del polmone</a:t>
            </a:r>
            <a:r>
              <a:rPr lang="it-IT" sz="2000" dirty="0" smtClean="0"/>
              <a:t> non a piccole cellule e tumore del </a:t>
            </a:r>
            <a:r>
              <a:rPr lang="it-IT" sz="2000" b="1" dirty="0" smtClean="0">
                <a:hlinkClick r:id="rId5"/>
              </a:rPr>
              <a:t>pancreas</a:t>
            </a:r>
            <a:endParaRPr lang="it-IT" sz="2000" dirty="0" smtClean="0"/>
          </a:p>
          <a:p>
            <a:r>
              <a:rPr lang="it-IT" sz="2000" b="1" dirty="0" err="1" smtClean="0"/>
              <a:t>Lapatinib</a:t>
            </a:r>
            <a:r>
              <a:rPr lang="it-IT" sz="2000" dirty="0" smtClean="0"/>
              <a:t>: tumore della mammella;</a:t>
            </a:r>
          </a:p>
          <a:p>
            <a:r>
              <a:rPr lang="it-IT" sz="2000" b="1" dirty="0" err="1" smtClean="0"/>
              <a:t>Panitumumab</a:t>
            </a:r>
            <a:r>
              <a:rPr lang="it-IT" sz="2000" dirty="0" smtClean="0"/>
              <a:t>: </a:t>
            </a:r>
            <a:r>
              <a:rPr lang="it-IT" sz="2000" b="1" dirty="0" smtClean="0">
                <a:hlinkClick r:id="rId6"/>
              </a:rPr>
              <a:t>tumore del colon</a:t>
            </a:r>
            <a:r>
              <a:rPr lang="it-IT" sz="2000" dirty="0" smtClean="0"/>
              <a:t> retto;</a:t>
            </a:r>
          </a:p>
          <a:p>
            <a:r>
              <a:rPr lang="it-IT" sz="2000" b="1" dirty="0" err="1" smtClean="0"/>
              <a:t>Temsirolimus</a:t>
            </a:r>
            <a:r>
              <a:rPr lang="it-IT" sz="2000" dirty="0" smtClean="0"/>
              <a:t>: tumore del rene;</a:t>
            </a:r>
          </a:p>
          <a:p>
            <a:r>
              <a:rPr lang="it-IT" sz="2000" b="1" dirty="0" err="1" smtClean="0"/>
              <a:t>Sunitinib</a:t>
            </a:r>
            <a:r>
              <a:rPr lang="it-IT" sz="2000" b="1" dirty="0" smtClean="0"/>
              <a:t>: </a:t>
            </a:r>
            <a:r>
              <a:rPr lang="it-IT" sz="2000" dirty="0" err="1" smtClean="0"/>
              <a:t>ca</a:t>
            </a:r>
            <a:r>
              <a:rPr lang="it-IT" sz="2000" dirty="0" smtClean="0"/>
              <a:t> esofago,stomaco,intestino,renale;</a:t>
            </a:r>
            <a:endParaRPr lang="it-IT" sz="2000" b="1" dirty="0" smtClean="0"/>
          </a:p>
          <a:p>
            <a:r>
              <a:rPr lang="it-IT" sz="2000" b="1" dirty="0" err="1" smtClean="0"/>
              <a:t>Everolimus</a:t>
            </a:r>
            <a:r>
              <a:rPr lang="it-IT" sz="2000" b="1" dirty="0" smtClean="0"/>
              <a:t>: </a:t>
            </a:r>
            <a:r>
              <a:rPr lang="it-IT" sz="2000" dirty="0" err="1" smtClean="0"/>
              <a:t>ca</a:t>
            </a:r>
            <a:r>
              <a:rPr lang="it-IT" sz="2000" dirty="0" smtClean="0"/>
              <a:t> mammario,neuroendocrino,renale;</a:t>
            </a:r>
          </a:p>
          <a:p>
            <a:r>
              <a:rPr lang="it-IT" sz="2000" b="1" dirty="0" err="1" smtClean="0"/>
              <a:t>Olaparib</a:t>
            </a:r>
            <a:r>
              <a:rPr lang="it-IT" sz="2000" b="1" dirty="0" smtClean="0"/>
              <a:t>:  </a:t>
            </a:r>
            <a:r>
              <a:rPr lang="it-IT" sz="2000" dirty="0" smtClean="0"/>
              <a:t>carcinoma ovarico con mutazione BRCA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it-IT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627784" y="908720"/>
          <a:ext cx="4000500" cy="5667375"/>
        </p:xfrm>
        <a:graphic>
          <a:graphicData uri="http://schemas.openxmlformats.org/presentationml/2006/ole">
            <p:oleObj spid="_x0000_s3074" name="Acrobat Document" r:id="rId3" imgW="4001058" imgH="5668166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431701"/>
          </a:xfrm>
        </p:spPr>
        <p:txBody>
          <a:bodyPr/>
          <a:lstStyle/>
          <a:p>
            <a:pPr algn="l"/>
            <a:r>
              <a:rPr lang="it-IT" dirty="0" err="1" smtClean="0">
                <a:solidFill>
                  <a:srgbClr val="FF0000"/>
                </a:solidFill>
              </a:rPr>
              <a:t>Concludendo…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latin typeface="Calibri" pitchFamily="34" charset="0"/>
              </a:rPr>
              <a:t>Istruire i pazienti riguardo alla prevenzione, al riconoscimento e alla gestione degli eventi avversi correlati al trattamento è sicuramente un importante compito anche dell’infermiere che deve essere consapevole che una corretta informazione può apportare un rilevante contributo ad una gestione sicura ed efficace dei pazienti sottoposti a terapia orale.</a:t>
            </a:r>
            <a:endParaRPr lang="it-IT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184576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Calibri" pitchFamily="34" charset="0"/>
              </a:rPr>
              <a:t>   ... Infine non dimentichiamo </a:t>
            </a:r>
          </a:p>
          <a:p>
            <a:pPr algn="ctr">
              <a:buNone/>
            </a:pPr>
            <a:r>
              <a:rPr lang="it-IT" sz="4400" b="1" dirty="0" smtClean="0">
                <a:latin typeface="Calibri" pitchFamily="34" charset="0"/>
              </a:rPr>
              <a:t>la comunicazione</a:t>
            </a:r>
            <a:endParaRPr lang="it-IT" dirty="0" smtClean="0">
              <a:latin typeface="Calibri" pitchFamily="34" charset="0"/>
            </a:endParaRPr>
          </a:p>
          <a:p>
            <a:pPr>
              <a:buNone/>
            </a:pPr>
            <a:r>
              <a:rPr lang="it-IT" dirty="0" smtClean="0">
                <a:latin typeface="Calibri" pitchFamily="34" charset="0"/>
              </a:rPr>
              <a:t>   strumento fondamentale nel rapporto con il </a:t>
            </a:r>
            <a:r>
              <a:rPr lang="it-IT" dirty="0" err="1" smtClean="0">
                <a:latin typeface="Calibri" pitchFamily="34" charset="0"/>
              </a:rPr>
              <a:t>pz</a:t>
            </a:r>
            <a:endParaRPr lang="it-IT" dirty="0" smtClean="0">
              <a:latin typeface="Calibri" pitchFamily="34" charset="0"/>
            </a:endParaRPr>
          </a:p>
          <a:p>
            <a:pPr>
              <a:buNone/>
            </a:pPr>
            <a:r>
              <a:rPr lang="it-IT" dirty="0" smtClean="0">
                <a:latin typeface="Calibri" pitchFamily="34" charset="0"/>
              </a:rPr>
              <a:t>    ci permette di migliorare la sua </a:t>
            </a:r>
            <a:r>
              <a:rPr lang="it-IT" dirty="0" err="1" smtClean="0">
                <a:latin typeface="Calibri" pitchFamily="34" charset="0"/>
              </a:rPr>
              <a:t>compliance</a:t>
            </a:r>
            <a:r>
              <a:rPr lang="it-IT" dirty="0" smtClean="0">
                <a:latin typeface="Calibri" pitchFamily="34" charset="0"/>
              </a:rPr>
              <a:t>             contribuendo ad instaurare una</a:t>
            </a:r>
          </a:p>
          <a:p>
            <a:pPr>
              <a:buNone/>
            </a:pPr>
            <a:r>
              <a:rPr lang="it-IT" b="1" dirty="0" smtClean="0">
                <a:latin typeface="Calibri" pitchFamily="34" charset="0"/>
              </a:rPr>
              <a:t>    Alleanza terapeutica</a:t>
            </a:r>
            <a:endParaRPr lang="it-IT" b="1" dirty="0">
              <a:latin typeface="Calibri" pitchFamily="34" charset="0"/>
            </a:endParaRPr>
          </a:p>
        </p:txBody>
      </p:sp>
      <p:pic>
        <p:nvPicPr>
          <p:cNvPr id="2050" name="Picture 2" descr="http://aforismi.meglio.it/img/frasi/comunica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077072"/>
            <a:ext cx="3024336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647725"/>
          </a:xfrm>
        </p:spPr>
        <p:txBody>
          <a:bodyPr/>
          <a:lstStyle/>
          <a:p>
            <a:r>
              <a:rPr lang="it-IT" sz="2800" dirty="0" err="1" smtClean="0">
                <a:solidFill>
                  <a:srgbClr val="FF0000"/>
                </a:solidFill>
                <a:latin typeface="Calibri" pitchFamily="34" charset="0"/>
              </a:rPr>
              <a:t>Oral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alibri" pitchFamily="34" charset="0"/>
              </a:rPr>
              <a:t>chemotherapy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alibri" pitchFamily="34" charset="0"/>
              </a:rPr>
              <a:t>administration</a:t>
            </a:r>
            <a:r>
              <a:rPr lang="it-IT" sz="2800" dirty="0" smtClean="0">
                <a:latin typeface="Calibri" pitchFamily="34" charset="0"/>
              </a:rPr>
              <a:t> </a:t>
            </a:r>
            <a:r>
              <a:rPr lang="it-IT" sz="2800" dirty="0" smtClean="0">
                <a:solidFill>
                  <a:srgbClr val="FF0000"/>
                </a:solidFill>
                <a:latin typeface="Calibri" pitchFamily="34" charset="0"/>
              </a:rPr>
              <a:t>flow</a:t>
            </a:r>
            <a:r>
              <a:rPr lang="it-IT" sz="2800" dirty="0" smtClean="0">
                <a:latin typeface="Calibri" pitchFamily="34" charset="0"/>
              </a:rPr>
              <a:t>.</a:t>
            </a:r>
            <a:endParaRPr lang="it-IT" sz="2800" dirty="0">
              <a:latin typeface="Calibri" pitchFamily="34" charset="0"/>
            </a:endParaRPr>
          </a:p>
        </p:txBody>
      </p:sp>
      <p:pic>
        <p:nvPicPr>
          <p:cNvPr id="4" name="Segnaposto contenuto 3" descr="asc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6269" y="1772816"/>
            <a:ext cx="5330027" cy="45365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2019-05-17-21-14-34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10819" y="908720"/>
            <a:ext cx="8509653" cy="5472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>
                <a:latin typeface="Broadway" pitchFamily="82" charset="0"/>
              </a:rPr>
              <a:t>GRAZIE PER L’ATTENZIONE  !</a:t>
            </a:r>
            <a:endParaRPr lang="it-IT" i="1" dirty="0">
              <a:latin typeface="Broadway" pitchFamily="82" charset="0"/>
            </a:endParaRPr>
          </a:p>
        </p:txBody>
      </p:sp>
      <p:pic>
        <p:nvPicPr>
          <p:cNvPr id="4" name="Segnaposto contenuto 3" descr="man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2060849"/>
            <a:ext cx="6048671" cy="4248472"/>
          </a:xfrm>
        </p:spPr>
      </p:pic>
      <p:sp>
        <p:nvSpPr>
          <p:cNvPr id="5" name="Rettangolo 4"/>
          <p:cNvSpPr/>
          <p:nvPr/>
        </p:nvSpPr>
        <p:spPr>
          <a:xfrm>
            <a:off x="3203848" y="3789040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 smtClean="0">
                <a:latin typeface="Calibri" pitchFamily="34" charset="0"/>
              </a:rPr>
              <a:t>  </a:t>
            </a:r>
            <a:r>
              <a:rPr lang="it-IT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WE CARE</a:t>
            </a:r>
            <a:endParaRPr lang="it-IT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age-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836712"/>
            <a:ext cx="6408712" cy="56166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RACCOMANDAZIONI+MINISTERIAL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31136" y="1844824"/>
            <a:ext cx="4681728" cy="4392488"/>
          </a:xfrm>
        </p:spPr>
      </p:pic>
      <p:sp>
        <p:nvSpPr>
          <p:cNvPr id="6" name="Freccia a destra 5"/>
          <p:cNvSpPr/>
          <p:nvPr/>
        </p:nvSpPr>
        <p:spPr>
          <a:xfrm>
            <a:off x="395536" y="5157192"/>
            <a:ext cx="1800200" cy="936104"/>
          </a:xfrm>
          <a:prstGeom prst="rightArrow">
            <a:avLst>
              <a:gd name="adj1" fmla="val 50000"/>
              <a:gd name="adj2" fmla="val 493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544616"/>
          </a:xfrm>
        </p:spPr>
        <p:txBody>
          <a:bodyPr/>
          <a:lstStyle/>
          <a:p>
            <a:pPr>
              <a:buNone/>
            </a:pPr>
            <a:r>
              <a:rPr lang="it-IT" sz="2800" dirty="0" smtClean="0">
                <a:solidFill>
                  <a:srgbClr val="FF0000"/>
                </a:solidFill>
                <a:latin typeface="Calibri" pitchFamily="34" charset="0"/>
              </a:rPr>
              <a:t>                                 Raccomandazione 14</a:t>
            </a:r>
          </a:p>
          <a:p>
            <a:pPr>
              <a:buNone/>
            </a:pPr>
            <a:endParaRPr lang="it-IT" sz="2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buNone/>
            </a:pPr>
            <a:r>
              <a:rPr lang="it-IT" sz="2400" dirty="0" smtClean="0">
                <a:solidFill>
                  <a:srgbClr val="FF0000"/>
                </a:solidFill>
                <a:latin typeface="Calibri" pitchFamily="34" charset="0"/>
              </a:rPr>
              <a:t>4.7. Gestione della terapia orale</a:t>
            </a:r>
          </a:p>
          <a:p>
            <a:pPr>
              <a:buNone/>
            </a:pPr>
            <a:endParaRPr lang="it-IT" sz="2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buNone/>
            </a:pPr>
            <a:r>
              <a:rPr lang="it-IT" sz="2400" dirty="0" smtClean="0">
                <a:latin typeface="Calibri" pitchFamily="34" charset="0"/>
              </a:rPr>
              <a:t> Nel contesto della terapia antineoplastica orale le possibili cause di errore sono: </a:t>
            </a:r>
          </a:p>
          <a:p>
            <a:pPr>
              <a:buNone/>
            </a:pPr>
            <a:endParaRPr lang="it-IT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it-IT" sz="2400" dirty="0" smtClean="0">
                <a:latin typeface="Calibri" pitchFamily="34" charset="0"/>
              </a:rPr>
              <a:t>lettura non corretta della prescrizione e scambio del prodotto;</a:t>
            </a:r>
          </a:p>
          <a:p>
            <a:pPr>
              <a:buFont typeface="Wingdings" pitchFamily="2" charset="2"/>
              <a:buChar char="q"/>
            </a:pPr>
            <a:r>
              <a:rPr lang="it-IT" sz="2400" dirty="0" smtClean="0">
                <a:latin typeface="Calibri" pitchFamily="34" charset="0"/>
              </a:rPr>
              <a:t> informazioni non corrette su dosaggio, posologia e modalità di assunzione rispetto ai pasti;</a:t>
            </a:r>
          </a:p>
          <a:p>
            <a:pPr>
              <a:buFont typeface="Wingdings" pitchFamily="2" charset="2"/>
              <a:buChar char="q"/>
            </a:pPr>
            <a:r>
              <a:rPr lang="it-IT" sz="2400" dirty="0" smtClean="0">
                <a:latin typeface="Calibri" pitchFamily="34" charset="0"/>
              </a:rPr>
              <a:t>mancato riconoscimento di interazioni farmacologiche;</a:t>
            </a:r>
          </a:p>
          <a:p>
            <a:pPr>
              <a:buFont typeface="Wingdings" pitchFamily="2" charset="2"/>
              <a:buChar char="q"/>
            </a:pPr>
            <a:r>
              <a:rPr lang="it-IT" sz="2400" dirty="0" smtClean="0">
                <a:latin typeface="Calibri" pitchFamily="34" charset="0"/>
              </a:rPr>
              <a:t>scarsa aderenza alla terapia.</a:t>
            </a:r>
          </a:p>
          <a:p>
            <a:pPr>
              <a:buNone/>
            </a:pP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 (1)</Template>
  <TotalTime>2110</TotalTime>
  <Words>2080</Words>
  <Application>Microsoft Office PowerPoint</Application>
  <PresentationFormat>Presentazione su schermo (4:3)</PresentationFormat>
  <Paragraphs>274</Paragraphs>
  <Slides>61</Slides>
  <Notes>7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3" baseType="lpstr">
      <vt:lpstr>Tema1</vt:lpstr>
      <vt:lpstr>Acrobat Document</vt:lpstr>
      <vt:lpstr>Le terapie orali in oncologia: le nuove frontiere 29.05.2019                                               Ragonesi Maria</vt:lpstr>
      <vt:lpstr>Premessa</vt:lpstr>
      <vt:lpstr>Diapositiva 3</vt:lpstr>
      <vt:lpstr>Diapositiva 4</vt:lpstr>
      <vt:lpstr>Standards for the Safe Administration and Management of Oral Chemotherapy </vt:lpstr>
      <vt:lpstr>Oral chemotherapy administration flow.</vt:lpstr>
      <vt:lpstr>Diapositiva 7</vt:lpstr>
      <vt:lpstr>Diapositiva 8</vt:lpstr>
      <vt:lpstr>Diapositiva 9</vt:lpstr>
      <vt:lpstr>Diapositiva 10</vt:lpstr>
      <vt:lpstr>Raccomandazione 17</vt:lpstr>
      <vt:lpstr>Diapositiva 12</vt:lpstr>
      <vt:lpstr>Diapositiva 13</vt:lpstr>
      <vt:lpstr>Diapositiva 14</vt:lpstr>
      <vt:lpstr>Diapositiva 15</vt:lpstr>
      <vt:lpstr>PROF 2 :  IL MANTENIMENTO DELLA RICOGNIZIONE-RICONCILIAZIONE FARMACOLOGICA</vt:lpstr>
      <vt:lpstr>IMPATTO STIMATO SUL SSN</vt:lpstr>
      <vt:lpstr>Educazione terapeutica</vt:lpstr>
      <vt:lpstr>INTERAZIONI</vt:lpstr>
      <vt:lpstr>INTERAZIONI</vt:lpstr>
      <vt:lpstr>Diapositiva 21</vt:lpstr>
      <vt:lpstr>Diapositiva 22</vt:lpstr>
      <vt:lpstr>Diapositiva 23</vt:lpstr>
      <vt:lpstr>Diapositiva 24</vt:lpstr>
      <vt:lpstr>Progetto IRST farmacista counselor</vt:lpstr>
      <vt:lpstr>Progetto IRST farmacista counselor</vt:lpstr>
      <vt:lpstr>Diapositiva 27</vt:lpstr>
      <vt:lpstr>Diapositiva 28</vt:lpstr>
      <vt:lpstr>Diapositiva 29</vt:lpstr>
      <vt:lpstr>VANTAGGI ASSUNZIONE ORALE</vt:lpstr>
      <vt:lpstr>VANTAGGI ASSUNZIONE ORALE</vt:lpstr>
      <vt:lpstr>SVANTAGGI DELLA TERAPIA ORALE</vt:lpstr>
      <vt:lpstr>PRINCIPALI TERAPIE ONCOLOGICHE ORALI</vt:lpstr>
      <vt:lpstr>Chemioterapia</vt:lpstr>
      <vt:lpstr>Effetti collaterali</vt:lpstr>
      <vt:lpstr>PRINCIPALI FARMACI UTILIZZATI</vt:lpstr>
      <vt:lpstr>Diapositiva 37</vt:lpstr>
      <vt:lpstr>ORMONOTERAPIA</vt:lpstr>
      <vt:lpstr>ORMONOTERAPIA</vt:lpstr>
      <vt:lpstr>Diapositiva 40</vt:lpstr>
      <vt:lpstr>Meccanismo d’azione ormonoterapia 1</vt:lpstr>
      <vt:lpstr>INIBIZIONE ORMONALE</vt:lpstr>
      <vt:lpstr>Meccanismo d’azione ormonoterapia 2</vt:lpstr>
      <vt:lpstr>Diapositiva 44</vt:lpstr>
      <vt:lpstr>Diapositiva 45</vt:lpstr>
      <vt:lpstr>TARGET THERAPIES</vt:lpstr>
      <vt:lpstr>Diapositiva 47</vt:lpstr>
      <vt:lpstr>TERAPIE A BERSAGLIO MOLECOLARE</vt:lpstr>
      <vt:lpstr>Diapositiva 49</vt:lpstr>
      <vt:lpstr>TARGET THERAPIES</vt:lpstr>
      <vt:lpstr>Diapositiva 51</vt:lpstr>
      <vt:lpstr>Diapositiva 52</vt:lpstr>
      <vt:lpstr>ALTRI BIOMARCATORI</vt:lpstr>
      <vt:lpstr>Diapositiva 54</vt:lpstr>
      <vt:lpstr>EFFETTI COLLATERALI</vt:lpstr>
      <vt:lpstr>PRINCIPALI FARMACI UTILIZZATI</vt:lpstr>
      <vt:lpstr>Diapositiva 57</vt:lpstr>
      <vt:lpstr>Concludendo…</vt:lpstr>
      <vt:lpstr>Diapositiva 59</vt:lpstr>
      <vt:lpstr>Diapositiva 60</vt:lpstr>
      <vt:lpstr>GRAZIE PER L’ATTENZIONE 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Terapie orali in oncologia</dc:title>
  <dc:creator>Maria</dc:creator>
  <cp:lastModifiedBy>msenni</cp:lastModifiedBy>
  <cp:revision>412</cp:revision>
  <dcterms:created xsi:type="dcterms:W3CDTF">2019-02-13T08:07:25Z</dcterms:created>
  <dcterms:modified xsi:type="dcterms:W3CDTF">2019-06-06T20:07:08Z</dcterms:modified>
</cp:coreProperties>
</file>