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22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E2D7994-331A-4349-AECD-0A657EBB5A61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26BFAF-F6A3-4196-A428-164083D7710D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C0A460-FA9C-4645-8859-49FCA756F996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A6A42F2-6078-4A51-97B4-55F5BFC42DD4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9AE7F3C-F239-40E9-B8B9-447108EFBBE7}" type="slidenum">
              <a:t>‹N›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219136-12BA-4C68-A6D4-3A89613E2327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6F50D3-8508-4883-A09F-569D5E841061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CA5E77-864D-4177-A3A4-06223E2D7653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82A8E5-2C58-4FC7-BE94-49FB5AD700EC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9A91436-581D-4BEF-917D-00B4FC6E2759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ECA2D18-E31B-466A-A24C-E4F6B5B0F383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E2949AC-C76D-460C-A907-785304FD7294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it-IT" sz="1400" b="0" strike="noStrike" spc="-1">
                <a:latin typeface="Times New Roman"/>
              </a:defRPr>
            </a:lvl1pPr>
          </a:lstStyle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3C053CD8-E394-4925-81D3-622573CC3705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4164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4400" b="0" strike="noStrike" spc="-1" dirty="0">
                <a:solidFill>
                  <a:srgbClr val="158466"/>
                </a:solidFill>
                <a:latin typeface="Comic Sans MS"/>
              </a:rPr>
              <a:t>Gestire il Concorso 2023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68360" y="4140000"/>
            <a:ext cx="907164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>
                <a:solidFill>
                  <a:srgbClr val="158466"/>
                </a:solidFill>
                <a:latin typeface="Comic Sans MS"/>
              </a:rPr>
              <a:t>Forlì, 26 giugno 2023</a:t>
            </a:r>
          </a:p>
        </p:txBody>
      </p:sp>
      <p:pic>
        <p:nvPicPr>
          <p:cNvPr id="43" name="Immagine 42"/>
          <p:cNvPicPr/>
          <p:nvPr/>
        </p:nvPicPr>
        <p:blipFill>
          <a:blip r:embed="rId2"/>
          <a:stretch/>
        </p:blipFill>
        <p:spPr>
          <a:xfrm>
            <a:off x="7900200" y="226080"/>
            <a:ext cx="1999800" cy="1015560"/>
          </a:xfrm>
          <a:prstGeom prst="rect">
            <a:avLst/>
          </a:prstGeom>
          <a:ln w="0">
            <a:noFill/>
          </a:ln>
        </p:spPr>
      </p:pic>
      <p:pic>
        <p:nvPicPr>
          <p:cNvPr id="44" name="Immagine 43"/>
          <p:cNvPicPr/>
          <p:nvPr/>
        </p:nvPicPr>
        <p:blipFill>
          <a:blip r:embed="rId3"/>
          <a:stretch/>
        </p:blipFill>
        <p:spPr>
          <a:xfrm>
            <a:off x="2532600" y="1420920"/>
            <a:ext cx="5079600" cy="2850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66B42B-25C6-FA7E-EC28-E07A5C18080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11015" y="2032769"/>
            <a:ext cx="5090718" cy="2327564"/>
          </a:xfrm>
        </p:spPr>
        <p:txBody>
          <a:bodyPr/>
          <a:lstStyle/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Cause principali di problemi respiratori: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➡Diminuzione del drive respiratorio (es. depressione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del SNC);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➡Diminuzione della forza respiratoria (es.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debolezza muscolare, danno nervoso,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malformazioni toraciche, ecc.);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➡Patologie polmonari (es. PNX, Emotorace, infezioni,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asma, embolia polmonare, ecc.).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2C5850-E55C-906B-35B2-7EC1A3073C9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523E76-CFD9-522A-24D0-904E06147315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Breathing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 Respiro</a:t>
            </a:r>
          </a:p>
        </p:txBody>
      </p:sp>
      <p:pic>
        <p:nvPicPr>
          <p:cNvPr id="4100" name="Picture 4" descr="polmoni disegnati da una linea. schizzo dell'organo umano. disegno a linea  continua anatomico art. illustrazione vettoriale in stile minimal. 6584863  Arte vettoriale a Vecteezy">
            <a:extLst>
              <a:ext uri="{FF2B5EF4-FFF2-40B4-BE49-F238E27FC236}">
                <a16:creationId xmlns:a16="http://schemas.microsoft.com/office/drawing/2014/main" id="{A1966448-BFCF-6ADE-39E1-24C11272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888835"/>
            <a:ext cx="3139017" cy="31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9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F38374-A67B-E29A-64CE-E6ECC201D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38420" y="1109134"/>
            <a:ext cx="7283180" cy="4123266"/>
          </a:xfrm>
        </p:spPr>
        <p:txBody>
          <a:bodyPr>
            <a:normAutofit/>
          </a:bodyPr>
          <a:lstStyle/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Riconoscimento problemi respiratori: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</a:rPr>
              <a:t>O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sservo = i caratteri del respiro, espansione toracica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(simmetria o asimmetria);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</a:rPr>
              <a:t>P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alpo = per sentire l’espansione toracica, lesioni ossee,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crepitio (enfisema sottocutaneo);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</a:rPr>
              <a:t>A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usculto = rapida auscultazione (c’è o non c’è passaggio d’aria),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apice-apice e base-base;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</a:rPr>
              <a:t>C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onto = Frequenza Respiratoria (FR) 12-20 atti/min: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tachipnea o bradipnea;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</a:rPr>
              <a:t>S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pO2 = saturazione periferica di O2, valori normali 97-100%,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in pazienti BPCO 90-92%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124D2D-2E00-6C13-6072-4337465AA59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B59E1D-2F8A-D25C-C812-B222EEDD16F0}"/>
              </a:ext>
            </a:extLst>
          </p:cNvPr>
          <p:cNvSpPr txBox="1"/>
          <p:nvPr/>
        </p:nvSpPr>
        <p:spPr>
          <a:xfrm>
            <a:off x="656400" y="26100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Breathing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 Respiro</a:t>
            </a:r>
          </a:p>
        </p:txBody>
      </p:sp>
      <p:pic>
        <p:nvPicPr>
          <p:cNvPr id="5122" name="Picture 2" descr="Pulsossimetro, ossimetro, saturimetro, misuratore di ossigeno da dito con  sonda di temperatura con schermo Oled a 2 colori - Misuratori di Ossigeno -  Dispositivi di protezione e igiene - Altro | Ristoattrezzature">
            <a:extLst>
              <a:ext uri="{FF2B5EF4-FFF2-40B4-BE49-F238E27FC236}">
                <a16:creationId xmlns:a16="http://schemas.microsoft.com/office/drawing/2014/main" id="{D2472E43-4487-50E4-E142-EAEB81CF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400" y="176847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5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9ADD0BF-6248-6B14-C66B-09BD0EEC19C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678CCF-A6A0-430C-DA3D-9DB276D485A4}"/>
              </a:ext>
            </a:extLst>
          </p:cNvPr>
          <p:cNvSpPr txBox="1"/>
          <p:nvPr/>
        </p:nvSpPr>
        <p:spPr>
          <a:xfrm>
            <a:off x="201083" y="2059338"/>
            <a:ext cx="5041900" cy="190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b="1" spc="-1" dirty="0">
                <a:solidFill>
                  <a:srgbClr val="0070C0"/>
                </a:solidFill>
                <a:latin typeface="Comic Sans MS"/>
                <a:ea typeface="+mj-ea"/>
                <a:cs typeface="+mj-cs"/>
              </a:rPr>
              <a:t>Trattamento dei problemi respiratori: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➡Garantisci pervietà vie aeree (vedi A);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➡O2 ad alti flussi se non ancora fatto;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➡Trattare le cause sottostanti (drenare PNX);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➡Sostenere la respirazione se insufficiente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(ventilare con pallone auto-espandibile 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maschera);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➡Monitoraggio continuo di FR e SpO2;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9431EE-7329-5F8D-EBA8-DA9C3E07C7C1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Breathing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 Respiro</a:t>
            </a:r>
          </a:p>
        </p:txBody>
      </p:sp>
      <p:pic>
        <p:nvPicPr>
          <p:cNvPr id="6146" name="Picture 2" descr="Noleggio bombola ossigeno o2t (auto-configuratore) - SBgas">
            <a:extLst>
              <a:ext uri="{FF2B5EF4-FFF2-40B4-BE49-F238E27FC236}">
                <a16:creationId xmlns:a16="http://schemas.microsoft.com/office/drawing/2014/main" id="{FA2E8FDF-97EE-9297-54E4-B54A6E0C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7" y="1818272"/>
            <a:ext cx="3478741" cy="347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3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B070E4-8B2B-5046-2697-5A8484E7D6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83645" y="1309733"/>
            <a:ext cx="4254267" cy="3778800"/>
          </a:xfrm>
        </p:spPr>
        <p:txBody>
          <a:bodyPr/>
          <a:lstStyle/>
          <a:p>
            <a:pPr algn="l"/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Cause di problemi</a:t>
            </a:r>
          </a:p>
          <a:p>
            <a:pPr algn="l"/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circolatori primarie (di</a:t>
            </a:r>
          </a:p>
          <a:p>
            <a:pPr algn="l"/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origine cardiaca):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➡SCA;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➡Aritmie;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➡Cardiopatie ipertensive;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</a:rPr>
              <a:t>Valvulopatie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➡Cardiopatie congenite;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➡Farmaci;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➡Disionie (squilibri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</a:rPr>
              <a:t>idroelettrolitici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48E5FF-DC84-3B87-BD3F-E3C7802B182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E629-A380-53D2-375B-8B396E06FFAD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Circulation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 Circolo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5A4770F-9FDA-7095-08BB-273EA65C529C}"/>
              </a:ext>
            </a:extLst>
          </p:cNvPr>
          <p:cNvSpPr txBox="1">
            <a:spLocks/>
          </p:cNvSpPr>
          <p:nvPr/>
        </p:nvSpPr>
        <p:spPr>
          <a:xfrm>
            <a:off x="5513147" y="1242000"/>
            <a:ext cx="4254267" cy="377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Cause di problemi</a:t>
            </a:r>
          </a:p>
          <a:p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circolatori secondarie (di</a:t>
            </a:r>
          </a:p>
          <a:p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origine </a:t>
            </a:r>
            <a:r>
              <a:rPr lang="it-IT" sz="1800" b="1" spc="-1" dirty="0" err="1">
                <a:solidFill>
                  <a:srgbClr val="0070C0"/>
                </a:solidFill>
                <a:latin typeface="Comic Sans MS"/>
              </a:rPr>
              <a:t>extracardiaca</a:t>
            </a:r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):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➡Asfissia;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➡Ipossiemia;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➡Emorragia;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➡Ipotermia;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➡Shock settico;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➡Farmaci;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➡Disionie (squilibri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</a:rPr>
              <a:t>idroelettrolitici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5075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196FD98-C75D-A08B-52A4-0D3183FB9C7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AAB435-B8F3-F758-CA53-A7D8478C7C27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Circulation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 Circolo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F689B2-713D-8190-B182-3FD005DA733D}"/>
              </a:ext>
            </a:extLst>
          </p:cNvPr>
          <p:cNvSpPr txBox="1"/>
          <p:nvPr/>
        </p:nvSpPr>
        <p:spPr>
          <a:xfrm>
            <a:off x="745067" y="1462133"/>
            <a:ext cx="619124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spc="-1" dirty="0">
                <a:solidFill>
                  <a:srgbClr val="0070C0"/>
                </a:solidFill>
                <a:latin typeface="Comic Sans MS"/>
                <a:ea typeface="+mj-ea"/>
                <a:cs typeface="+mj-cs"/>
              </a:rPr>
              <a:t>Riconoscimento dei problemi circolatori: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➡Osserva il paziente;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➡Frequenza Cardiaca (FC): 60-100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batt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/min, tachicardia 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bradicardia;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➡Perfusione periferica: tempo di riempimento capillare (CRT) 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refill;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➡Pressione Arteriosa (P.A.);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➡Perfusione d’organo: 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  <a:ea typeface="+mj-ea"/>
                <a:cs typeface="+mj-cs"/>
              </a:rPr>
              <a:t>O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bnubilamento, 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  <a:ea typeface="+mj-ea"/>
                <a:cs typeface="+mj-cs"/>
              </a:rPr>
              <a:t>D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ispnea, 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  <a:ea typeface="+mj-ea"/>
                <a:cs typeface="+mj-cs"/>
              </a:rPr>
              <a:t>D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olore toracico, 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  <a:ea typeface="+mj-ea"/>
                <a:cs typeface="+mj-cs"/>
              </a:rPr>
              <a:t>I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potensione e 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  <a:ea typeface="+mj-ea"/>
                <a:cs typeface="+mj-cs"/>
              </a:rPr>
              <a:t>O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liguria.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➡Segni di sanguinamento e disidratazione;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➡Alterazioni elettrocardiografiche.</a:t>
            </a:r>
          </a:p>
        </p:txBody>
      </p:sp>
      <p:pic>
        <p:nvPicPr>
          <p:cNvPr id="7170" name="Picture 2" descr="Cuore: Com'è Fatto e Come Funziona?">
            <a:extLst>
              <a:ext uri="{FF2B5EF4-FFF2-40B4-BE49-F238E27FC236}">
                <a16:creationId xmlns:a16="http://schemas.microsoft.com/office/drawing/2014/main" id="{58FB0227-CE4B-4D02-BA51-91B5A498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74" y="2433196"/>
            <a:ext cx="3357562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8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20E9A2A-0005-5B29-AF9E-3DB3C646F2E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FF2073-3588-1B46-2ADA-6BCB14F724C1}"/>
              </a:ext>
            </a:extLst>
          </p:cNvPr>
          <p:cNvSpPr txBox="1"/>
          <p:nvPr/>
        </p:nvSpPr>
        <p:spPr>
          <a:xfrm>
            <a:off x="336550" y="1736512"/>
            <a:ext cx="5041900" cy="219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spc="-1" dirty="0">
                <a:solidFill>
                  <a:srgbClr val="0070C0"/>
                </a:solidFill>
                <a:latin typeface="Comic Sans MS"/>
                <a:ea typeface="+mj-ea"/>
                <a:cs typeface="+mj-cs"/>
              </a:rPr>
              <a:t>Trattamento dei problemi</a:t>
            </a:r>
          </a:p>
          <a:p>
            <a:r>
              <a:rPr lang="it-IT" b="1" spc="-1" dirty="0">
                <a:solidFill>
                  <a:srgbClr val="0070C0"/>
                </a:solidFill>
                <a:latin typeface="Comic Sans MS"/>
                <a:ea typeface="+mj-ea"/>
                <a:cs typeface="+mj-cs"/>
              </a:rPr>
              <a:t>circolatori: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➡Risolvo prima i problemi di A e B;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➡O2 ad alti flussi se non ancora fatto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(fino a prova contraria);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➡Accesso venoso/intraosseo, esami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ematici;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➡Monitorare ECG + 12 derivazioni;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➡Monitoraggio emodinamico.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FF51CB-8072-C71D-01EC-DC538997A879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Circulation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 Circolo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E1F44A1-2C01-9D59-81D8-C64B0C6F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05" y="1794494"/>
            <a:ext cx="4782109" cy="21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5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684E1B-7301-2FD0-A89C-5C49FA21496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082114" y="734219"/>
            <a:ext cx="3856333" cy="3761867"/>
          </a:xfrm>
        </p:spPr>
        <p:txBody>
          <a:bodyPr/>
          <a:lstStyle/>
          <a:p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Trattamento dei</a:t>
            </a:r>
          </a:p>
          <a:p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problemi neurologici: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➡Risolvo A,B e C;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➡Correggo glicemia se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&lt;55mg/dl (3mmol/l),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somm.to glucosio;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➡Considerare posizione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laterale di sicurezza.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59AA57-69F1-5C75-B90F-E39CA1DD001C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Disability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 Condizione Neurologica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8B7AFF-D944-686C-A6E3-454C0799249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4150F45-79F3-ADFA-1446-E3D823C5D692}"/>
              </a:ext>
            </a:extLst>
          </p:cNvPr>
          <p:cNvSpPr txBox="1">
            <a:spLocks/>
          </p:cNvSpPr>
          <p:nvPr/>
        </p:nvSpPr>
        <p:spPr>
          <a:xfrm>
            <a:off x="927333" y="734220"/>
            <a:ext cx="3856333" cy="37618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Riconoscimento dei</a:t>
            </a:r>
          </a:p>
          <a:p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problemi neurologici: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➡AVPU o GCS;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➡Valutazione pupillare;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➡Valutazione segni di lato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e Cincinnati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</a:rPr>
              <a:t>Prehospital</a:t>
            </a:r>
            <a:endParaRPr lang="it-IT" sz="1600" spc="-1" dirty="0">
              <a:solidFill>
                <a:srgbClr val="158466"/>
              </a:solidFill>
              <a:latin typeface="Comic Sans MS"/>
            </a:endParaRP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Stroke Scale (CPSS);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➡Glicemia</a:t>
            </a:r>
          </a:p>
        </p:txBody>
      </p:sp>
      <p:pic>
        <p:nvPicPr>
          <p:cNvPr id="9218" name="Picture 2" descr="Misurazione della glicemia in Farmacia a Cavaria, Varese">
            <a:extLst>
              <a:ext uri="{FF2B5EF4-FFF2-40B4-BE49-F238E27FC236}">
                <a16:creationId xmlns:a16="http://schemas.microsoft.com/office/drawing/2014/main" id="{9F8D2B05-77D8-8F61-B165-35FD7378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34" y="31861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1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5DE082-4CAB-C43A-9DCD-522142E208B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36267" y="1761067"/>
            <a:ext cx="4813066" cy="2963333"/>
          </a:xfrm>
        </p:spPr>
        <p:txBody>
          <a:bodyPr/>
          <a:lstStyle/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➡Spoglia e scopri il paziente per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visitarlo, alla ricerca di: traumi,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sanguinamenti, eruzioni…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</a:rPr>
              <a:t>ecc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;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➡Evita la dispersione di calore,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proteggi il paziente dal rischio di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ipotermia;</a:t>
            </a:r>
          </a:p>
          <a:p>
            <a:pPr algn="l"/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➡Rispetta la dignità e la privacy del paziente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SansMS"/>
              </a:rPr>
              <a:t>;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8EB847-114C-630B-481C-86E493EDF8D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A62B19-717F-EF10-E3BA-2C268B4B1112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Exposure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 Esposizione del Paziente</a:t>
            </a:r>
          </a:p>
        </p:txBody>
      </p:sp>
      <p:pic>
        <p:nvPicPr>
          <p:cNvPr id="10242" name="Picture 2" descr="Caduta del paziente durante il soccorso e responsabilità dell'equipaggio 118">
            <a:extLst>
              <a:ext uri="{FF2B5EF4-FFF2-40B4-BE49-F238E27FC236}">
                <a16:creationId xmlns:a16="http://schemas.microsoft.com/office/drawing/2014/main" id="{0310DF77-D8D0-5275-5C7E-4046F342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28" y="2023533"/>
            <a:ext cx="3839206" cy="25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4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F472DE-8624-352D-6E64-ABF8C28F1B3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43626" y="1492048"/>
            <a:ext cx="4837975" cy="2686454"/>
          </a:xfrm>
        </p:spPr>
        <p:txBody>
          <a:bodyPr/>
          <a:lstStyle/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➡Ragionando per 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</a:rPr>
              <a:t>priorità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: un paziente “muore”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molto più velocemente per un problema in 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</a:rPr>
              <a:t>A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, poi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per un problema in 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</a:rPr>
              <a:t>B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, successivamente per un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problema in 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</a:rPr>
              <a:t>C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, e più tardivamente per un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problema in </a:t>
            </a:r>
            <a:r>
              <a:rPr lang="it-IT" sz="1600" b="1" spc="-1" dirty="0">
                <a:solidFill>
                  <a:srgbClr val="FF0000"/>
                </a:solidFill>
                <a:latin typeface="Comic Sans MS"/>
              </a:rPr>
              <a:t>D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.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➡Il metodo ha un ordine, che deve essere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seguito;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➡Alla fine devo saper dare una risposta alla</a:t>
            </a:r>
          </a:p>
          <a:p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domanda: Come sta questo paziente?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0489C7-B5B1-FA22-3F57-8FFDF3458DF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3FDAD6-F446-A02E-7FA7-997797903C54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Il Metodo</a:t>
            </a:r>
          </a:p>
        </p:txBody>
      </p:sp>
      <p:pic>
        <p:nvPicPr>
          <p:cNvPr id="11266" name="Picture 2" descr="1,589 Kids Abcd Images, Stock Photos &amp; Vectors | Shutterstock">
            <a:extLst>
              <a:ext uri="{FF2B5EF4-FFF2-40B4-BE49-F238E27FC236}">
                <a16:creationId xmlns:a16="http://schemas.microsoft.com/office/drawing/2014/main" id="{F5BA6096-E8A3-68A1-ADE9-9E3F7BEA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92" y="2229909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60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7FAE51E-FA6D-E7CE-8F9C-0024CEA4D98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044C3A-99DF-7262-5895-F668B91DC814}"/>
              </a:ext>
            </a:extLst>
          </p:cNvPr>
          <p:cNvSpPr txBox="1"/>
          <p:nvPr/>
        </p:nvSpPr>
        <p:spPr>
          <a:xfrm>
            <a:off x="529878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Torniamo all’inizio…</a:t>
            </a:r>
          </a:p>
        </p:txBody>
      </p:sp>
      <p:pic>
        <p:nvPicPr>
          <p:cNvPr id="1026" name="Picture 2" descr="Rewind - La moda che vive due volte">
            <a:extLst>
              <a:ext uri="{FF2B5EF4-FFF2-40B4-BE49-F238E27FC236}">
                <a16:creationId xmlns:a16="http://schemas.microsoft.com/office/drawing/2014/main" id="{79CC7E51-3409-695D-E067-3167AAE3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98438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id="{78AEB95A-ED39-A641-FEAE-267D936318D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7640" y="1511533"/>
            <a:ext cx="4572360" cy="39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600" b="0" strike="noStrike" spc="-1" dirty="0">
                <a:solidFill>
                  <a:srgbClr val="158466"/>
                </a:solidFill>
                <a:latin typeface="Comic Sans MS"/>
              </a:rPr>
              <a:t>Dolore Toracico </a:t>
            </a:r>
            <a:r>
              <a:rPr lang="it-IT" sz="1600" b="0" i="1" strike="noStrike" spc="-1" dirty="0">
                <a:solidFill>
                  <a:srgbClr val="158466"/>
                </a:solidFill>
                <a:latin typeface="Comic Sans MS"/>
              </a:rPr>
              <a:t>= </a:t>
            </a:r>
            <a:r>
              <a:rPr lang="it-IT" sz="1600" b="1" i="1" strike="noStrike" spc="-1" dirty="0">
                <a:solidFill>
                  <a:srgbClr val="FF0000"/>
                </a:solidFill>
                <a:latin typeface="Comic Sans MS"/>
              </a:rPr>
              <a:t>Problema prevalente in C</a:t>
            </a:r>
          </a:p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600" b="0" strike="noStrike" spc="-1" dirty="0">
                <a:solidFill>
                  <a:srgbClr val="158466"/>
                </a:solidFill>
                <a:latin typeface="Comic Sans MS"/>
              </a:rPr>
              <a:t>Dispnea = </a:t>
            </a:r>
            <a:r>
              <a:rPr lang="it-IT" sz="1600" b="1" i="1" strike="noStrike" spc="-1" dirty="0">
                <a:solidFill>
                  <a:srgbClr val="FF0000"/>
                </a:solidFill>
                <a:latin typeface="Comic Sans MS"/>
              </a:rPr>
              <a:t>Problema prevalente in B</a:t>
            </a:r>
          </a:p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700" b="0" strike="noStrike" spc="-1" dirty="0">
                <a:solidFill>
                  <a:srgbClr val="158466"/>
                </a:solidFill>
                <a:latin typeface="Comic Sans MS"/>
              </a:rPr>
              <a:t>Insufficienza Respiratoria = </a:t>
            </a:r>
            <a:r>
              <a:rPr lang="it-IT" sz="1700" b="1" i="1" strike="noStrike" spc="-1" dirty="0">
                <a:solidFill>
                  <a:srgbClr val="FF0000"/>
                </a:solidFill>
                <a:latin typeface="Comic Sans MS"/>
              </a:rPr>
              <a:t>Problema prevalente in B</a:t>
            </a:r>
          </a:p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700" b="0" strike="noStrike" spc="-1" dirty="0">
                <a:solidFill>
                  <a:srgbClr val="158466"/>
                </a:solidFill>
                <a:latin typeface="Comic Sans MS"/>
              </a:rPr>
              <a:t>Ostruzione delle Vie Aeree = </a:t>
            </a:r>
            <a:r>
              <a:rPr lang="it-IT" sz="1700" b="1" i="1" strike="noStrike" spc="-1" dirty="0">
                <a:solidFill>
                  <a:srgbClr val="FF0000"/>
                </a:solidFill>
                <a:latin typeface="Comic Sans MS"/>
              </a:rPr>
              <a:t>Problema prevalente in A</a:t>
            </a:r>
          </a:p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700" b="0" strike="noStrike" spc="-1" dirty="0">
                <a:solidFill>
                  <a:srgbClr val="158466"/>
                </a:solidFill>
                <a:latin typeface="Comic Sans MS"/>
              </a:rPr>
              <a:t>Anafilassi = </a:t>
            </a:r>
            <a:r>
              <a:rPr lang="it-IT" sz="1700" b="1" i="1" strike="noStrike" spc="-1" dirty="0">
                <a:solidFill>
                  <a:srgbClr val="FF0000"/>
                </a:solidFill>
                <a:latin typeface="Comic Sans MS"/>
              </a:rPr>
              <a:t>Problema prevalente in A-B-C</a:t>
            </a:r>
          </a:p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700" b="0" strike="noStrike" spc="-1" dirty="0">
                <a:solidFill>
                  <a:srgbClr val="158466"/>
                </a:solidFill>
                <a:latin typeface="Comic Sans MS"/>
              </a:rPr>
              <a:t>Perdita di Coscienza = </a:t>
            </a:r>
            <a:r>
              <a:rPr lang="it-IT" sz="1700" b="1" i="1" strike="noStrike" spc="-1" dirty="0">
                <a:solidFill>
                  <a:srgbClr val="FF0000"/>
                </a:solidFill>
                <a:latin typeface="Comic Sans MS"/>
              </a:rPr>
              <a:t>Problema prevalente in A</a:t>
            </a:r>
          </a:p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700" b="0" strike="noStrike" spc="-1" dirty="0">
                <a:solidFill>
                  <a:srgbClr val="158466"/>
                </a:solidFill>
                <a:latin typeface="Comic Sans MS"/>
              </a:rPr>
              <a:t>Ipoglicemia = </a:t>
            </a:r>
            <a:r>
              <a:rPr lang="it-IT" sz="1700" b="1" i="1" strike="noStrike" spc="-1" dirty="0">
                <a:solidFill>
                  <a:srgbClr val="FF0000"/>
                </a:solidFill>
                <a:latin typeface="Comic Sans MS"/>
              </a:rPr>
              <a:t>Se ipoglicemia grave (pz in coma), Problema prevalente in A</a:t>
            </a:r>
          </a:p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600" b="0" strike="noStrike" spc="-1" dirty="0">
                <a:solidFill>
                  <a:srgbClr val="158466"/>
                </a:solidFill>
                <a:latin typeface="Comic Sans MS"/>
              </a:rPr>
              <a:t>Ictus = </a:t>
            </a:r>
            <a:r>
              <a:rPr lang="it-IT" sz="1600" b="1" i="1" strike="noStrike" spc="-1" dirty="0">
                <a:solidFill>
                  <a:srgbClr val="FF0000"/>
                </a:solidFill>
                <a:latin typeface="Comic Sans MS"/>
              </a:rPr>
              <a:t>Dipende dallo sato di coscienza. Problema prevalente in A oppure D</a:t>
            </a:r>
          </a:p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600" b="0" strike="noStrike" spc="-1" dirty="0">
                <a:solidFill>
                  <a:srgbClr val="158466"/>
                </a:solidFill>
                <a:latin typeface="Comic Sans MS"/>
              </a:rPr>
              <a:t>Trauma = </a:t>
            </a:r>
            <a:r>
              <a:rPr lang="it-IT" sz="1600" b="1" i="1" strike="noStrike" spc="-1" dirty="0">
                <a:solidFill>
                  <a:srgbClr val="FF0000"/>
                </a:solidFill>
                <a:latin typeface="Comic Sans MS"/>
              </a:rPr>
              <a:t>Dipende dal tipo di trauma. Problemi in A- B-C-D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55B809-374D-D9BC-72F9-C501528B0AB2}"/>
              </a:ext>
            </a:extLst>
          </p:cNvPr>
          <p:cNvSpPr txBox="1"/>
          <p:nvPr/>
        </p:nvSpPr>
        <p:spPr>
          <a:xfrm>
            <a:off x="5283812" y="1511533"/>
            <a:ext cx="4572360" cy="39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400" b="0" strike="noStrike" spc="-1" dirty="0">
                <a:solidFill>
                  <a:srgbClr val="158466"/>
                </a:solidFill>
                <a:latin typeface="Comic Sans MS"/>
              </a:rPr>
              <a:t>Dolore Addominale = </a:t>
            </a:r>
            <a:r>
              <a:rPr lang="it-IT" sz="1400" b="1" i="1" strike="noStrike" spc="-1" dirty="0">
                <a:solidFill>
                  <a:srgbClr val="FF0000"/>
                </a:solidFill>
                <a:latin typeface="Comic Sans MS"/>
              </a:rPr>
              <a:t>Problema prevalente in C</a:t>
            </a:r>
          </a:p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400" b="0" strike="noStrike" spc="-1" dirty="0">
                <a:solidFill>
                  <a:srgbClr val="158466"/>
                </a:solidFill>
                <a:latin typeface="Comic Sans MS"/>
              </a:rPr>
              <a:t>Crisi Convulsiva = </a:t>
            </a:r>
            <a:r>
              <a:rPr lang="it-IT" sz="1400" b="1" i="1" strike="noStrike" spc="-1" dirty="0">
                <a:solidFill>
                  <a:srgbClr val="FF0000"/>
                </a:solidFill>
                <a:latin typeface="Comic Sans MS"/>
              </a:rPr>
              <a:t>Problema prevalente in A e secondariamente in C</a:t>
            </a:r>
          </a:p>
          <a:p>
            <a:pPr marL="393750" indent="-285750">
              <a:spcBef>
                <a:spcPts val="1417"/>
              </a:spcBef>
              <a:buClr>
                <a:srgbClr val="158466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sz="1400" b="0" strike="noStrike" spc="-1" dirty="0">
                <a:solidFill>
                  <a:srgbClr val="158466"/>
                </a:solidFill>
                <a:latin typeface="Comic Sans MS"/>
              </a:rPr>
              <a:t>Stati Shock = </a:t>
            </a:r>
            <a:r>
              <a:rPr lang="it-IT" sz="1400" b="1" i="1" strike="noStrike" spc="-1" dirty="0">
                <a:solidFill>
                  <a:srgbClr val="FF0000"/>
                </a:solidFill>
                <a:latin typeface="Comic Sans MS"/>
              </a:rPr>
              <a:t>Problema prevalente in C (a parte lo shock anafilattico)</a:t>
            </a:r>
          </a:p>
        </p:txBody>
      </p:sp>
    </p:spTree>
    <p:extLst>
      <p:ext uri="{BB962C8B-B14F-4D97-AF65-F5344CB8AC3E}">
        <p14:creationId xmlns:p14="http://schemas.microsoft.com/office/powerpoint/2010/main" val="104157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/>
          </p:nvPr>
        </p:nvSpPr>
        <p:spPr>
          <a:xfrm>
            <a:off x="468360" y="1571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158466"/>
              </a:buClr>
              <a:buFont typeface="StarSymbol"/>
              <a:buAutoNum type="arabicPlain"/>
            </a:pPr>
            <a:r>
              <a:rPr lang="it-IT" sz="3200" b="0" strike="noStrike" spc="-1" dirty="0">
                <a:solidFill>
                  <a:srgbClr val="158466"/>
                </a:solidFill>
                <a:latin typeface="Comic Sans MS"/>
              </a:rPr>
              <a:t>) Riconoscimento dei segni e sintomi dei principali quadri clinici.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Font typeface="StarSymbol"/>
              <a:buAutoNum type="arabicPlain"/>
            </a:pPr>
            <a:r>
              <a:rPr lang="it-IT" sz="3200" b="0" strike="noStrike" spc="-1" dirty="0">
                <a:solidFill>
                  <a:srgbClr val="158466"/>
                </a:solidFill>
                <a:latin typeface="Comic Sans MS"/>
              </a:rPr>
              <a:t>) Metodo di valutazione del paziente.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105000"/>
              <a:buFont typeface="StarSymbol"/>
              <a:buAutoNum type="arabicPlain"/>
            </a:pPr>
            <a:r>
              <a:rPr lang="it-IT" sz="3200" b="0" strike="noStrike" spc="-1" dirty="0">
                <a:solidFill>
                  <a:srgbClr val="158466"/>
                </a:solidFill>
                <a:latin typeface="Comic Sans MS"/>
              </a:rPr>
              <a:t>) Gestione del paziente.</a:t>
            </a:r>
          </a:p>
        </p:txBody>
      </p:sp>
      <p:pic>
        <p:nvPicPr>
          <p:cNvPr id="46" name="Immagine 45"/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47" name="CasellaDiTesto 46"/>
          <p:cNvSpPr txBox="1"/>
          <p:nvPr/>
        </p:nvSpPr>
        <p:spPr>
          <a:xfrm>
            <a:off x="504000" y="34200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4400" b="0" strike="noStrike" spc="-1">
                <a:solidFill>
                  <a:srgbClr val="158466"/>
                </a:solidFill>
                <a:latin typeface="Comic Sans MS"/>
              </a:rPr>
              <a:t>Gestire il Concorso 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6CCCA27-8D08-BE0F-3FB7-376C305AFB0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226859-2F18-7C64-C8A0-04FB48F28BEE}"/>
              </a:ext>
            </a:extLst>
          </p:cNvPr>
          <p:cNvSpPr txBox="1"/>
          <p:nvPr/>
        </p:nvSpPr>
        <p:spPr>
          <a:xfrm>
            <a:off x="0" y="22644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Il metodo SBAR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28EC26-A934-FCCC-AEEF-E69CCE7EEE1F}"/>
              </a:ext>
            </a:extLst>
          </p:cNvPr>
          <p:cNvSpPr txBox="1"/>
          <p:nvPr/>
        </p:nvSpPr>
        <p:spPr>
          <a:xfrm>
            <a:off x="4510617" y="2003273"/>
            <a:ext cx="50419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</a:t>
            </a:r>
            <a:r>
              <a:rPr lang="it-IT" sz="1600" b="1" spc="-1" dirty="0">
                <a:solidFill>
                  <a:srgbClr val="FFC000"/>
                </a:solidFill>
                <a:latin typeface="Comic Sans MS"/>
                <a:ea typeface="+mj-ea"/>
                <a:cs typeface="+mj-cs"/>
              </a:rPr>
              <a:t>Situation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: identificazione del paziente e rapido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inquadramento della situazione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</a:t>
            </a:r>
            <a:r>
              <a:rPr lang="it-IT" sz="1600" b="1" spc="-1" dirty="0">
                <a:solidFill>
                  <a:srgbClr val="FFC000"/>
                </a:solidFill>
                <a:latin typeface="Comic Sans MS"/>
                <a:ea typeface="+mj-ea"/>
                <a:cs typeface="+mj-cs"/>
              </a:rPr>
              <a:t>Background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: rapida panoramica sull’anamnesi del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paziente, le terapie, gli interventi e i dati clinici più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rilevanti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</a:t>
            </a:r>
            <a:r>
              <a:rPr lang="it-IT" sz="1600" b="1" spc="-1" dirty="0" err="1">
                <a:solidFill>
                  <a:srgbClr val="FFC000"/>
                </a:solidFill>
                <a:latin typeface="Comic Sans MS"/>
                <a:ea typeface="+mj-ea"/>
                <a:cs typeface="+mj-cs"/>
              </a:rPr>
              <a:t>Assessment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: parametri vitali, segni e sintomi, presidi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usati, farmaci somministrati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</a:t>
            </a:r>
            <a:r>
              <a:rPr lang="it-IT" sz="1600" b="1" spc="-1" dirty="0" err="1">
                <a:solidFill>
                  <a:srgbClr val="FFC000"/>
                </a:solidFill>
                <a:latin typeface="Comic Sans MS"/>
                <a:ea typeface="+mj-ea"/>
                <a:cs typeface="+mj-cs"/>
              </a:rPr>
              <a:t>Recommendation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: tutto ciò che deve essere fatto o che si richiede.</a:t>
            </a:r>
          </a:p>
        </p:txBody>
      </p:sp>
      <p:pic>
        <p:nvPicPr>
          <p:cNvPr id="12290" name="Picture 2" descr="Appunti con croce medica e penna. cartella clinica, prescrizione, reclamo,  rapporto di segni di spunta medici, concetti di assicurazione sanitaria. |  Vettore Premium">
            <a:extLst>
              <a:ext uri="{FF2B5EF4-FFF2-40B4-BE49-F238E27FC236}">
                <a16:creationId xmlns:a16="http://schemas.microsoft.com/office/drawing/2014/main" id="{8D07282F-3DB3-479E-84B4-B0882D86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" y="20858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94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0BAA3AE-EA1E-CF24-60D7-D5203BD8FCB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EA4197-13EB-751C-B394-DB8D2AF61C5D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Il metodo SBAR, esempio: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6B873A-64DA-998B-BB10-840165EB4C69}"/>
              </a:ext>
            </a:extLst>
          </p:cNvPr>
          <p:cNvSpPr txBox="1"/>
          <p:nvPr/>
        </p:nvSpPr>
        <p:spPr>
          <a:xfrm>
            <a:off x="454198" y="1555267"/>
            <a:ext cx="9172227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</a:t>
            </a:r>
            <a:r>
              <a:rPr lang="it-IT" sz="1600" b="1" spc="-1" dirty="0">
                <a:solidFill>
                  <a:srgbClr val="FFC000"/>
                </a:solidFill>
                <a:latin typeface="Comic Sans MS"/>
                <a:ea typeface="+mj-ea"/>
                <a:cs typeface="+mj-cs"/>
              </a:rPr>
              <a:t>Situation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: Paziente maschio, 72 aa, 80 kg, scontro frontale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auto-auto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, seduto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anteriormente lato guida, dinamica violenta con deformazione dell’abitacolo, 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scoppio airbag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</a:t>
            </a:r>
            <a:r>
              <a:rPr lang="it-IT" sz="1600" b="1" spc="-1" dirty="0">
                <a:solidFill>
                  <a:srgbClr val="FFC000"/>
                </a:solidFill>
                <a:latin typeface="Comic Sans MS"/>
                <a:ea typeface="+mj-ea"/>
                <a:cs typeface="+mj-cs"/>
              </a:rPr>
              <a:t>Background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: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estricazione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 complessa, cardiopatico in terapia con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Coumadin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 a detta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della moglie. Soporoso, PNX drenato a dx e addome ligneo e non trattabile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</a:t>
            </a:r>
            <a:r>
              <a:rPr lang="it-IT" sz="1600" b="1" spc="-1" dirty="0" err="1">
                <a:solidFill>
                  <a:srgbClr val="FFC000"/>
                </a:solidFill>
                <a:latin typeface="Comic Sans MS"/>
                <a:ea typeface="+mj-ea"/>
                <a:cs typeface="+mj-cs"/>
              </a:rPr>
              <a:t>Assessment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: GCS=7 intubato sul posto con TET 8.0, FR 36/min (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pre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-intubazione),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SpO2=86% (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pre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-intubazione) —&gt; 95%, PA 70/40, FC 120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batt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/min, CRT &gt; 3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secondi. Immobilizzato su spinale, con collare ed estricato con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Ked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Successivamente intubato previa somm.ne di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Ketamina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 160 mg +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Fentanest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 150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mcg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 = 1,5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fl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 + 50 mg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Atracurio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, drenato PNX con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minitoracotomia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 dx, reperiti due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accessi vascolari da 16G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somm.ti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 1000 cc di cristalloidi fino ad arrivare ad una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PAS di 90 mmHg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</a:t>
            </a:r>
            <a:r>
              <a:rPr lang="it-IT" sz="1600" b="1" spc="-1" dirty="0" err="1">
                <a:solidFill>
                  <a:srgbClr val="FFC000"/>
                </a:solidFill>
                <a:latin typeface="Comic Sans MS"/>
                <a:ea typeface="+mj-ea"/>
                <a:cs typeface="+mj-cs"/>
              </a:rPr>
              <a:t>Recommendation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: “Ti lascio il paziente per il proseguo delle cure, darei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un’occhiata all’addome e una anche alla testa…”</a:t>
            </a:r>
          </a:p>
        </p:txBody>
      </p:sp>
    </p:spTree>
    <p:extLst>
      <p:ext uri="{BB962C8B-B14F-4D97-AF65-F5344CB8AC3E}">
        <p14:creationId xmlns:p14="http://schemas.microsoft.com/office/powerpoint/2010/main" val="1542911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477DE97-4D53-0D29-3156-0A0E2ABCEF8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FFFC47-C795-AB7A-157F-3381C4285869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Insufficienza Respiratoria Acuta: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E8F853-4B1E-FDC5-2A27-CC17CA1C257F}"/>
              </a:ext>
            </a:extLst>
          </p:cNvPr>
          <p:cNvSpPr txBox="1"/>
          <p:nvPr/>
        </p:nvSpPr>
        <p:spPr>
          <a:xfrm>
            <a:off x="1047749" y="1383312"/>
            <a:ext cx="75596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Riduzione dell’ossigeno nell’ambiente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(es. alta </a:t>
            </a:r>
            <a:r>
              <a:rPr lang="it-IT" sz="1800" b="0" i="0" u="none" strike="noStrike" baseline="0" dirty="0" err="1">
                <a:solidFill>
                  <a:srgbClr val="7A7A7A"/>
                </a:solidFill>
                <a:latin typeface="Comic Sans MS" panose="030F0702030302020204" pitchFamily="66" charset="0"/>
              </a:rPr>
              <a:t>quaota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)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Depressione dei centri respiratori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(ictus, </a:t>
            </a:r>
            <a:r>
              <a:rPr lang="it-IT" sz="1800" b="0" i="0" u="none" strike="noStrike" baseline="0" dirty="0" err="1">
                <a:solidFill>
                  <a:srgbClr val="7A7A7A"/>
                </a:solidFill>
                <a:latin typeface="Comic Sans MS" panose="030F0702030302020204" pitchFamily="66" charset="0"/>
              </a:rPr>
              <a:t>esa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, trauma cranico,</a:t>
            </a:r>
          </a:p>
          <a:p>
            <a:pPr algn="l"/>
            <a:r>
              <a:rPr lang="it-IT" sz="1800" b="0" i="0" u="none" strike="noStrike" baseline="0" dirty="0" err="1">
                <a:solidFill>
                  <a:srgbClr val="7A7A7A"/>
                </a:solidFill>
                <a:latin typeface="Comic Sans MS" panose="030F0702030302020204" pitchFamily="66" charset="0"/>
              </a:rPr>
              <a:t>ecc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…)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Disfunzione del motore pneumatico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(aria o liquido nel cavo pleurico,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fratture costali o diaframmatiche)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Ostruzione delle vie aeree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(corpi estranei, edema delle vie aeree)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Alterato rapporto tra ventilazione e perfusione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(edema polmonare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ed embolia polmonare)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Alterato trasporto d’ossigeno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(anemia, intossicazione da CO)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Alterato utilizzo dell’ossigeno nelle cellule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(avvelenamenti da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cianuro, nei quali i tessuti non sono più in grado di consumare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ossigeno che si accumula nel sangue)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45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13B32DF-B766-4973-50D9-78735298B79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1C6962-BAF9-318F-DD6E-EFF1A64F93E5}"/>
              </a:ext>
            </a:extLst>
          </p:cNvPr>
          <p:cNvSpPr txBox="1"/>
          <p:nvPr/>
        </p:nvSpPr>
        <p:spPr>
          <a:xfrm>
            <a:off x="626533" y="1265614"/>
            <a:ext cx="69871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1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Definizione: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Alterazione degli scambi gassosi caratterizzata da ipossiemia (PaO</a:t>
            </a:r>
            <a:r>
              <a:rPr lang="it-IT" sz="12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2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&lt;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55-60 mmHg) con o senza ipercapnia (PaCO</a:t>
            </a:r>
            <a:r>
              <a:rPr lang="it-IT" sz="12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2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&gt; 45 mmHg)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L’ossigenazione e l’eliminazione di anidride carbonica sono le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principali funzioni degli scambi gassosi del polmone e un’insufficienza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dell’una o dell’altra determina </a:t>
            </a:r>
            <a:r>
              <a:rPr lang="it-IT" sz="1800" b="0" i="0" u="none" strike="noStrike" baseline="0" dirty="0">
                <a:solidFill>
                  <a:srgbClr val="FF2600"/>
                </a:solidFill>
                <a:latin typeface="Comic Sans MS" panose="030F0702030302020204" pitchFamily="66" charset="0"/>
              </a:rPr>
              <a:t>Insufficienza Respiratoria Acuta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La saturazione di ossigeno varia con la PaO</a:t>
            </a:r>
            <a:r>
              <a:rPr lang="it-IT" sz="12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2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secondo un rapporto non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lineare ed è influenzata da: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•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Temperatura corporea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•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PaCO</a:t>
            </a:r>
            <a:r>
              <a:rPr lang="it-IT" sz="12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2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•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pH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F35F96-6F1C-E8BE-FF5B-757EDF63B6C4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Insufficienza Respiratoria Acuta:</a:t>
            </a:r>
          </a:p>
        </p:txBody>
      </p:sp>
    </p:spTree>
    <p:extLst>
      <p:ext uri="{BB962C8B-B14F-4D97-AF65-F5344CB8AC3E}">
        <p14:creationId xmlns:p14="http://schemas.microsoft.com/office/powerpoint/2010/main" val="3938586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B9E0BDC-11DF-AC06-76A3-3E24002279B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094CE2-2B3D-C3D9-064D-664B8BC021AC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Lo Shock: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42C148-0EBC-0215-F4A2-B09FCB076688}"/>
              </a:ext>
            </a:extLst>
          </p:cNvPr>
          <p:cNvSpPr txBox="1"/>
          <p:nvPr/>
        </p:nvSpPr>
        <p:spPr>
          <a:xfrm>
            <a:off x="809866" y="1542613"/>
            <a:ext cx="65701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Lo </a:t>
            </a:r>
            <a:r>
              <a:rPr lang="it-IT" sz="1800" b="1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Shock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è una sindrome causata da una ridotta</a:t>
            </a:r>
          </a:p>
          <a:p>
            <a:pPr algn="ctr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perfusione a livello sistemico con uno squilibrio fra</a:t>
            </a:r>
          </a:p>
          <a:p>
            <a:pPr algn="ctr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domanda (da parte dei tessuti) e la disponibilità di</a:t>
            </a:r>
          </a:p>
          <a:p>
            <a:pPr algn="ctr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ossigeno. Ha un evoluzione spesso rapida e</a:t>
            </a:r>
          </a:p>
          <a:p>
            <a:pPr algn="ctr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ingravescente, che può portare fino alla morte del</a:t>
            </a:r>
          </a:p>
          <a:p>
            <a:pPr algn="ctr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paziente.</a:t>
            </a:r>
          </a:p>
          <a:p>
            <a:pPr algn="ctr"/>
            <a:endParaRPr lang="it-IT" sz="1800" b="0" i="0" u="none" strike="noStrike" baseline="0" dirty="0">
              <a:solidFill>
                <a:srgbClr val="7A7A7A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Il trattamento deve essere rapido e mirato. Molto</a:t>
            </a:r>
          </a:p>
          <a:p>
            <a:pPr algn="ctr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spesso questi pazienti necessitano di ricovero in</a:t>
            </a:r>
          </a:p>
          <a:p>
            <a:pPr algn="ctr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ambiente intensivo.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1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C8018FF-6F1A-6930-78DC-8A017386F0D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00FFA7-5ED6-DFF1-83A3-30D2225D589A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Lo Shock: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E06DB2-63EC-6047-52E0-4B2EE64E4EB7}"/>
              </a:ext>
            </a:extLst>
          </p:cNvPr>
          <p:cNvSpPr txBox="1"/>
          <p:nvPr/>
        </p:nvSpPr>
        <p:spPr>
          <a:xfrm>
            <a:off x="504000" y="1372443"/>
            <a:ext cx="6462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1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Shock cardiogeno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= deficit di pompa (aritmie, IMA,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insufficienza valvolare, stenosi aortica, ecc.);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1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Shock ostruttivo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= ostruzione al normale decorso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sanguigno, al normale scambio gassoso, e al trasporto di O</a:t>
            </a:r>
            <a:r>
              <a:rPr lang="it-IT" sz="12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2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(tamponamento cardiaco, embolia polmonare massiva, PNX);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1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Shock </a:t>
            </a:r>
            <a:r>
              <a:rPr lang="it-IT" sz="1800" b="1" i="0" u="none" strike="noStrike" baseline="0" dirty="0" err="1">
                <a:solidFill>
                  <a:srgbClr val="0433FF"/>
                </a:solidFill>
                <a:latin typeface="Comic Sans MS" panose="030F0702030302020204" pitchFamily="66" charset="0"/>
              </a:rPr>
              <a:t>ipovolemico</a:t>
            </a:r>
            <a:r>
              <a:rPr lang="it-IT" sz="1800" b="1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= riduzione del volume circolante di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sangue, “il trasportatore dell’O</a:t>
            </a:r>
            <a:r>
              <a:rPr lang="it-IT" sz="12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2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” (emorragia, riduzione da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disidratazione e secondario a ustioni);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1" i="0" u="none" strike="noStrike" baseline="0" dirty="0">
                <a:solidFill>
                  <a:srgbClr val="0433FF"/>
                </a:solidFill>
                <a:latin typeface="Comic Sans MS" panose="030F0702030302020204" pitchFamily="66" charset="0"/>
              </a:rPr>
              <a:t>Shock distributivo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= dove si ha una diminuzione delle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resistenze periferiche (shock settico, shock anafilattico,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shock neurogeno, shock spinale).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24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836F43-A93B-EFEA-67FD-44446EBD3841}"/>
              </a:ext>
            </a:extLst>
          </p:cNvPr>
          <p:cNvSpPr txBox="1"/>
          <p:nvPr/>
        </p:nvSpPr>
        <p:spPr>
          <a:xfrm>
            <a:off x="504000" y="1667021"/>
            <a:ext cx="64621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Il paziente in stato di shock, nella fase iniziale, si</a:t>
            </a:r>
          </a:p>
          <a:p>
            <a:pPr algn="l"/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presenta: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•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Confuso;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•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Pallido;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•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Tachicardico;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• </a:t>
            </a:r>
            <a:r>
              <a:rPr lang="it-IT" sz="1800" b="0" i="0" u="none" strike="noStrike" baseline="0" dirty="0" err="1">
                <a:solidFill>
                  <a:srgbClr val="7A7A7A"/>
                </a:solidFill>
                <a:latin typeface="Comic Sans MS" panose="030F0702030302020204" pitchFamily="66" charset="0"/>
              </a:rPr>
              <a:t>Tachipnoico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;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•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Oligurico;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• 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Ipoteso PAS &lt; 90 mmHg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9400"/>
                </a:solidFill>
                <a:latin typeface="Comic Sans MS" panose="030F0702030302020204" pitchFamily="66" charset="0"/>
              </a:rPr>
              <a:t>➡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Segni distintivi di </a:t>
            </a:r>
            <a:r>
              <a:rPr lang="it-IT" sz="1800" b="1" i="0" u="none" strike="noStrike" baseline="0" dirty="0" err="1">
                <a:solidFill>
                  <a:srgbClr val="0433FF"/>
                </a:solidFill>
                <a:latin typeface="Comic Sans MS" panose="030F0702030302020204" pitchFamily="66" charset="0"/>
              </a:rPr>
              <a:t>ipoperfusione</a:t>
            </a:r>
            <a:r>
              <a:rPr lang="it-IT" sz="1800" b="0" i="0" u="none" strike="noStrike" baseline="0" dirty="0">
                <a:solidFill>
                  <a:srgbClr val="7A7A7A"/>
                </a:solidFill>
                <a:latin typeface="Comic Sans MS" panose="030F0702030302020204" pitchFamily="66" charset="0"/>
              </a:rPr>
              <a:t>.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B29513-2D33-99A8-FD95-44001A293E79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Lo Shock: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7243432-825B-80CB-1E05-792FBC499E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81048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9C0FF9-6D80-5308-081A-0273C717124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70191C-2E99-327F-62D0-72841C994F83}"/>
              </a:ext>
            </a:extLst>
          </p:cNvPr>
          <p:cNvSpPr txBox="1"/>
          <p:nvPr/>
        </p:nvSpPr>
        <p:spPr>
          <a:xfrm>
            <a:off x="46836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La gestione del paziente critico:</a:t>
            </a: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DFCECD3E-7030-5319-7FFF-1558F51B10C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8360" y="1571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158466"/>
              </a:buClr>
              <a:buFont typeface="StarSymbol"/>
              <a:buAutoNum type="arabicPlain"/>
            </a:pPr>
            <a:r>
              <a:rPr lang="it-IT" sz="3200" b="0" strike="noStrike" spc="-1" dirty="0">
                <a:solidFill>
                  <a:srgbClr val="158466"/>
                </a:solidFill>
                <a:latin typeface="Comic Sans MS"/>
              </a:rPr>
              <a:t>) Ambiente: Intra o Extraospedaliero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Font typeface="StarSymbol"/>
              <a:buAutoNum type="arabicPlain"/>
            </a:pPr>
            <a:r>
              <a:rPr lang="it-IT" sz="3200" b="0" strike="noStrike" spc="-1" dirty="0">
                <a:solidFill>
                  <a:srgbClr val="158466"/>
                </a:solidFill>
                <a:latin typeface="Comic Sans MS"/>
              </a:rPr>
              <a:t>) P</a:t>
            </a:r>
            <a:r>
              <a:rPr lang="it-IT" sz="3200" spc="-1" dirty="0">
                <a:solidFill>
                  <a:srgbClr val="158466"/>
                </a:solidFill>
                <a:latin typeface="Comic Sans MS"/>
              </a:rPr>
              <a:t>DTA patologie tempo dipendenti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Font typeface="StarSymbol"/>
              <a:buAutoNum type="arabicPlain"/>
            </a:pPr>
            <a:r>
              <a:rPr lang="it-IT" sz="3200" b="0" strike="noStrike" spc="-1" dirty="0">
                <a:solidFill>
                  <a:srgbClr val="158466"/>
                </a:solidFill>
                <a:latin typeface="Comic Sans MS"/>
              </a:rPr>
              <a:t>) Istruzioni Operative, Protocolli, Procedure di U.O.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44FF85E-75B6-6A24-DFAD-A301152C1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26" y="3421177"/>
            <a:ext cx="4192741" cy="100358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5936508-BE51-8C03-7DFA-D653C3190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6" y="3922968"/>
            <a:ext cx="5106642" cy="11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4148C45-0FC8-ABDA-1360-3ABD8739D26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pic>
        <p:nvPicPr>
          <p:cNvPr id="13314" name="Picture 2" descr="Domande dei bambini - PianetaMamma.it">
            <a:extLst>
              <a:ext uri="{FF2B5EF4-FFF2-40B4-BE49-F238E27FC236}">
                <a16:creationId xmlns:a16="http://schemas.microsoft.com/office/drawing/2014/main" id="{6FB9DA69-7856-B920-A049-7894657A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84" y="541865"/>
            <a:ext cx="5642310" cy="47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0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 47"/>
          <p:cNvSpPr/>
          <p:nvPr/>
        </p:nvSpPr>
        <p:spPr>
          <a:xfrm>
            <a:off x="467640" y="1440000"/>
            <a:ext cx="4212360" cy="3960000"/>
          </a:xfrm>
          <a:prstGeom prst="rect">
            <a:avLst/>
          </a:prstGeom>
          <a:solidFill>
            <a:srgbClr val="FFFF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467640" y="1511533"/>
            <a:ext cx="4572360" cy="39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158466"/>
                </a:solidFill>
                <a:latin typeface="Comic Sans MS"/>
              </a:rPr>
              <a:t>Dolore Toracico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158466"/>
                </a:solidFill>
                <a:latin typeface="Comic Sans MS"/>
              </a:rPr>
              <a:t>Dispnea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158466"/>
                </a:solidFill>
                <a:latin typeface="Comic Sans MS"/>
              </a:rPr>
              <a:t>Insufficienza Respiratoria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158466"/>
                </a:solidFill>
                <a:latin typeface="Comic Sans MS"/>
              </a:rPr>
              <a:t>Ostruzione delle Vie Aeree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158466"/>
                </a:solidFill>
                <a:latin typeface="Comic Sans MS"/>
              </a:rPr>
              <a:t>Anafilassi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158466"/>
                </a:solidFill>
                <a:latin typeface="Comic Sans MS"/>
              </a:rPr>
              <a:t>Perdita di Coscienza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158466"/>
                </a:solidFill>
                <a:latin typeface="Comic Sans MS"/>
              </a:rPr>
              <a:t>Ipoglicemia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158466"/>
                </a:solidFill>
                <a:latin typeface="Comic Sans MS"/>
              </a:rPr>
              <a:t>Ictus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158466"/>
                </a:solidFill>
                <a:latin typeface="Comic Sans MS"/>
              </a:rPr>
              <a:t>Trauma</a:t>
            </a:r>
          </a:p>
        </p:txBody>
      </p:sp>
      <p:pic>
        <p:nvPicPr>
          <p:cNvPr id="50" name="Immagine 49"/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1" name="CasellaDiTesto 50"/>
          <p:cNvSpPr txBox="1"/>
          <p:nvPr/>
        </p:nvSpPr>
        <p:spPr>
          <a:xfrm>
            <a:off x="504000" y="3423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4400" b="0" strike="noStrike" spc="-1">
                <a:solidFill>
                  <a:srgbClr val="158466"/>
                </a:solidFill>
                <a:latin typeface="Comic Sans MS"/>
              </a:rPr>
              <a:t>Principali quadri clinici:</a:t>
            </a:r>
          </a:p>
        </p:txBody>
      </p:sp>
      <p:sp>
        <p:nvSpPr>
          <p:cNvPr id="52" name="Rettangolo 51"/>
          <p:cNvSpPr/>
          <p:nvPr/>
        </p:nvSpPr>
        <p:spPr>
          <a:xfrm>
            <a:off x="4860000" y="1440000"/>
            <a:ext cx="4212360" cy="3960000"/>
          </a:xfrm>
          <a:prstGeom prst="rect">
            <a:avLst/>
          </a:prstGeom>
          <a:solidFill>
            <a:srgbClr val="FFFF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asellaDiTesto 52"/>
          <p:cNvSpPr txBox="1"/>
          <p:nvPr/>
        </p:nvSpPr>
        <p:spPr>
          <a:xfrm>
            <a:off x="4860000" y="1513533"/>
            <a:ext cx="4572360" cy="39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1700" b="0" strike="noStrike" spc="-1" dirty="0">
                <a:solidFill>
                  <a:srgbClr val="158466"/>
                </a:solidFill>
                <a:latin typeface="Comic Sans MS"/>
              </a:rPr>
              <a:t>Dolore Addominale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1700" b="0" strike="noStrike" spc="-1" dirty="0">
                <a:solidFill>
                  <a:srgbClr val="158466"/>
                </a:solidFill>
                <a:latin typeface="Comic Sans MS"/>
              </a:rPr>
              <a:t>Crisi Convulsiva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1700" b="0" strike="noStrike" spc="-1" dirty="0">
                <a:solidFill>
                  <a:srgbClr val="158466"/>
                </a:solidFill>
                <a:latin typeface="Comic Sans MS"/>
              </a:rPr>
              <a:t>Stati Shock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1700" b="0" strike="noStrike" spc="-1" dirty="0">
                <a:solidFill>
                  <a:srgbClr val="158466"/>
                </a:solidFill>
                <a:latin typeface="Comic Sans MS"/>
              </a:rPr>
              <a:t>Rianimazione Cardiopolmonare</a:t>
            </a:r>
          </a:p>
          <a:p>
            <a:pPr marL="432000" indent="-324000">
              <a:spcBef>
                <a:spcPts val="1417"/>
              </a:spcBef>
              <a:buClr>
                <a:srgbClr val="158466"/>
              </a:buClr>
              <a:buSzPct val="45000"/>
              <a:buFont typeface="Wingdings" charset="2"/>
              <a:buChar char=""/>
            </a:pPr>
            <a:r>
              <a:rPr lang="it-IT" sz="1700" b="1" strike="noStrike" spc="-1" dirty="0">
                <a:solidFill>
                  <a:srgbClr val="FF0000"/>
                </a:solidFill>
                <a:latin typeface="Comic Sans MS"/>
              </a:rPr>
              <a:t>Metodo SBAR = metodo strutturato per il passaggio di consegne</a:t>
            </a:r>
            <a:endParaRPr lang="it-IT" sz="1700" b="0" strike="noStrike" spc="-1" dirty="0">
              <a:solidFill>
                <a:srgbClr val="158466"/>
              </a:solidFill>
              <a:latin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magine 53"/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5" name="CasellaDiTesto 54"/>
          <p:cNvSpPr txBox="1"/>
          <p:nvPr/>
        </p:nvSpPr>
        <p:spPr>
          <a:xfrm>
            <a:off x="504000" y="250200"/>
            <a:ext cx="6876000" cy="113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>
                <a:solidFill>
                  <a:srgbClr val="FF0000"/>
                </a:solidFill>
                <a:latin typeface="Comic Sans MS"/>
              </a:rPr>
              <a:t>Dal metodo di valutazione alla gestione del paziente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443091" y="1241999"/>
            <a:ext cx="9000000" cy="428673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it-IT" sz="3050" b="1" strike="noStrike" spc="-1" dirty="0" err="1">
                <a:solidFill>
                  <a:srgbClr val="FF2600"/>
                </a:solidFill>
                <a:latin typeface="Comic Sans MS"/>
                <a:ea typeface="ComicSansMS-Bold"/>
              </a:rPr>
              <a:t>A</a:t>
            </a:r>
            <a:r>
              <a:rPr lang="it-IT" sz="3050" b="1" strike="noStrike" spc="-1" dirty="0" err="1">
                <a:solidFill>
                  <a:srgbClr val="158466"/>
                </a:solidFill>
                <a:latin typeface="Comic Sans MS"/>
                <a:ea typeface="ComicSansMS-Bold"/>
              </a:rPr>
              <a:t>irway</a:t>
            </a:r>
            <a:r>
              <a:rPr lang="it-IT" sz="3050" b="1" strike="noStrike" spc="-1" dirty="0">
                <a:solidFill>
                  <a:srgbClr val="158466"/>
                </a:solidFill>
                <a:latin typeface="Comic Sans MS"/>
                <a:ea typeface="ComicSansMS-Bold"/>
              </a:rPr>
              <a:t> = vie aeree;</a:t>
            </a:r>
            <a:endParaRPr lang="it-IT" sz="3050" b="0" strike="noStrike" spc="-1" dirty="0">
              <a:solidFill>
                <a:srgbClr val="000000"/>
              </a:solidFill>
              <a:latin typeface="Comic Sans MS"/>
              <a:ea typeface="ComicSansMS-Bold"/>
            </a:endParaRPr>
          </a:p>
          <a:p>
            <a:endParaRPr lang="it-IT" sz="3050" b="1" strike="noStrike" spc="-1" dirty="0">
              <a:solidFill>
                <a:srgbClr val="FF2600"/>
              </a:solidFill>
              <a:latin typeface="Comic Sans MS"/>
              <a:ea typeface="ComicSansMS-Bold"/>
            </a:endParaRPr>
          </a:p>
          <a:p>
            <a:r>
              <a:rPr lang="it-IT" sz="3050" b="1" strike="noStrike" spc="-1" dirty="0" err="1">
                <a:solidFill>
                  <a:srgbClr val="FF2600"/>
                </a:solidFill>
                <a:latin typeface="Comic Sans MS"/>
                <a:ea typeface="ComicSansMS-Bold"/>
              </a:rPr>
              <a:t>B</a:t>
            </a:r>
            <a:r>
              <a:rPr lang="it-IT" sz="3050" b="1" strike="noStrike" spc="-1" dirty="0" err="1">
                <a:solidFill>
                  <a:srgbClr val="158466"/>
                </a:solidFill>
                <a:latin typeface="Comic Sans MS"/>
                <a:ea typeface="ComicSansMS-Bold"/>
              </a:rPr>
              <a:t>reathing</a:t>
            </a:r>
            <a:r>
              <a:rPr lang="it-IT" sz="3050" b="1" strike="noStrike" spc="-1" dirty="0">
                <a:solidFill>
                  <a:srgbClr val="158466"/>
                </a:solidFill>
                <a:latin typeface="Comic Sans MS"/>
                <a:ea typeface="ComicSansMS-Bold"/>
              </a:rPr>
              <a:t> = respiro;</a:t>
            </a:r>
            <a:endParaRPr lang="it-IT" sz="3050" b="0" strike="noStrike" spc="-1" dirty="0">
              <a:solidFill>
                <a:srgbClr val="000000"/>
              </a:solidFill>
              <a:latin typeface="Comic Sans MS"/>
              <a:ea typeface="ComicSansMS-Bold"/>
            </a:endParaRPr>
          </a:p>
          <a:p>
            <a:endParaRPr lang="it-IT" sz="3050" b="1" spc="-1" dirty="0">
              <a:solidFill>
                <a:srgbClr val="FF2600"/>
              </a:solidFill>
              <a:latin typeface="Comic Sans MS"/>
              <a:ea typeface="ComicSansMS-Bold"/>
            </a:endParaRPr>
          </a:p>
          <a:p>
            <a:r>
              <a:rPr lang="it-IT" sz="3050" b="1" strike="noStrike" spc="-1" dirty="0" err="1">
                <a:solidFill>
                  <a:srgbClr val="FF2600"/>
                </a:solidFill>
                <a:latin typeface="Comic Sans MS"/>
                <a:ea typeface="ComicSansMS-Bold"/>
              </a:rPr>
              <a:t>C</a:t>
            </a:r>
            <a:r>
              <a:rPr lang="it-IT" sz="3050" b="1" strike="noStrike" spc="-1" dirty="0" err="1">
                <a:solidFill>
                  <a:srgbClr val="158466"/>
                </a:solidFill>
                <a:latin typeface="Comic Sans MS"/>
                <a:ea typeface="ComicSansMS-Bold"/>
              </a:rPr>
              <a:t>irculation</a:t>
            </a:r>
            <a:r>
              <a:rPr lang="it-IT" sz="3050" b="1" strike="noStrike" spc="-1" dirty="0">
                <a:solidFill>
                  <a:srgbClr val="158466"/>
                </a:solidFill>
                <a:latin typeface="Comic Sans MS"/>
                <a:ea typeface="ComicSansMS-Bold"/>
              </a:rPr>
              <a:t> = circolo;</a:t>
            </a:r>
            <a:endParaRPr lang="it-IT" sz="3050" b="0" strike="noStrike" spc="-1" dirty="0">
              <a:solidFill>
                <a:srgbClr val="000000"/>
              </a:solidFill>
              <a:latin typeface="Comic Sans MS"/>
              <a:ea typeface="ComicSansMS-Bold"/>
            </a:endParaRPr>
          </a:p>
          <a:p>
            <a:endParaRPr lang="it-IT" sz="3050" b="1" strike="noStrike" spc="-1" dirty="0">
              <a:solidFill>
                <a:srgbClr val="FF2600"/>
              </a:solidFill>
              <a:latin typeface="Comic Sans MS"/>
              <a:ea typeface="ComicSansMS-Bold"/>
            </a:endParaRPr>
          </a:p>
          <a:p>
            <a:r>
              <a:rPr lang="it-IT" sz="3050" b="1" strike="noStrike" spc="-1" dirty="0" err="1">
                <a:solidFill>
                  <a:srgbClr val="FF2600"/>
                </a:solidFill>
                <a:latin typeface="Comic Sans MS"/>
                <a:ea typeface="ComicSansMS-Bold"/>
              </a:rPr>
              <a:t>D</a:t>
            </a:r>
            <a:r>
              <a:rPr lang="it-IT" sz="3050" b="1" strike="noStrike" spc="-1" dirty="0" err="1">
                <a:solidFill>
                  <a:srgbClr val="158466"/>
                </a:solidFill>
                <a:latin typeface="Comic Sans MS"/>
                <a:ea typeface="ComicSansMS-Bold"/>
              </a:rPr>
              <a:t>isability</a:t>
            </a:r>
            <a:r>
              <a:rPr lang="it-IT" sz="3050" b="1" strike="noStrike" spc="-1" dirty="0">
                <a:solidFill>
                  <a:srgbClr val="158466"/>
                </a:solidFill>
                <a:latin typeface="Comic Sans MS"/>
                <a:ea typeface="ComicSansMS-Bold"/>
              </a:rPr>
              <a:t> = condizione neurologica;</a:t>
            </a:r>
            <a:endParaRPr lang="it-IT" sz="3050" b="0" strike="noStrike" spc="-1" dirty="0">
              <a:solidFill>
                <a:srgbClr val="000000"/>
              </a:solidFill>
              <a:latin typeface="Comic Sans MS"/>
              <a:ea typeface="ComicSansMS-Bold"/>
            </a:endParaRPr>
          </a:p>
          <a:p>
            <a:endParaRPr lang="it-IT" sz="3050" b="1" strike="noStrike" spc="-1" dirty="0">
              <a:solidFill>
                <a:srgbClr val="FF2600"/>
              </a:solidFill>
              <a:latin typeface="Comic Sans MS"/>
              <a:ea typeface="ComicSansMS-Bold"/>
            </a:endParaRPr>
          </a:p>
          <a:p>
            <a:r>
              <a:rPr lang="it-IT" sz="3050" b="1" strike="noStrike" spc="-1" dirty="0" err="1">
                <a:solidFill>
                  <a:srgbClr val="FF2600"/>
                </a:solidFill>
                <a:latin typeface="Comic Sans MS"/>
                <a:ea typeface="ComicSansMS-Bold"/>
              </a:rPr>
              <a:t>E</a:t>
            </a:r>
            <a:r>
              <a:rPr lang="it-IT" sz="3050" b="1" strike="noStrike" spc="-1" dirty="0" err="1">
                <a:solidFill>
                  <a:srgbClr val="158466"/>
                </a:solidFill>
                <a:latin typeface="Comic Sans MS"/>
                <a:ea typeface="ComicSansMS-Bold"/>
              </a:rPr>
              <a:t>xposure</a:t>
            </a:r>
            <a:r>
              <a:rPr lang="it-IT" sz="3050" b="1" strike="noStrike" spc="-1" dirty="0">
                <a:solidFill>
                  <a:srgbClr val="158466"/>
                </a:solidFill>
                <a:latin typeface="Comic Sans MS"/>
                <a:ea typeface="ComicSansMS-Bold"/>
              </a:rPr>
              <a:t> = esposizione del paziente;</a:t>
            </a:r>
            <a:endParaRPr lang="it-IT" sz="3050" b="0" strike="noStrike" spc="-1" dirty="0">
              <a:solidFill>
                <a:srgbClr val="000000"/>
              </a:solidFill>
              <a:latin typeface="Comic Sans MS"/>
              <a:ea typeface="ComicSansMS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/>
          </p:nvPr>
        </p:nvSpPr>
        <p:spPr>
          <a:xfrm>
            <a:off x="508467" y="1462067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500" lnSpcReduction="20000"/>
          </a:bodyPr>
          <a:lstStyle/>
          <a:p>
            <a:pPr marL="565200" indent="-457200">
              <a:spcBef>
                <a:spcPts val="1417"/>
              </a:spcBef>
              <a:buClr>
                <a:srgbClr val="158466"/>
              </a:buClr>
              <a:buFont typeface="Arial" panose="020B0604020202020204" pitchFamily="34" charset="0"/>
              <a:buChar char="•"/>
            </a:pPr>
            <a:r>
              <a:rPr lang="it-IT" sz="3300" spc="-1" dirty="0">
                <a:solidFill>
                  <a:srgbClr val="158466"/>
                </a:solidFill>
                <a:latin typeface="Comic Sans MS"/>
              </a:rPr>
              <a:t>Valutazione iniziale completa;</a:t>
            </a:r>
          </a:p>
          <a:p>
            <a:pPr marL="565200" indent="-457200">
              <a:spcBef>
                <a:spcPts val="1417"/>
              </a:spcBef>
              <a:buClr>
                <a:srgbClr val="158466"/>
              </a:buClr>
              <a:buFont typeface="Arial" panose="020B0604020202020204" pitchFamily="34" charset="0"/>
              <a:buChar char="•"/>
            </a:pPr>
            <a:r>
              <a:rPr lang="it-IT" sz="3300" spc="-1" dirty="0">
                <a:solidFill>
                  <a:srgbClr val="158466"/>
                </a:solidFill>
                <a:latin typeface="Comic Sans MS"/>
              </a:rPr>
              <a:t>Ogni qualvolta trovo un ostacolo (condizione pericolosa  per la vita del paziente) durante la valutazione, mi fermo e cerco di risolvere il problema, in caso non riesca </a:t>
            </a:r>
            <a:r>
              <a:rPr lang="it-IT" sz="3300" b="0" i="0" u="none" strike="noStrike" baseline="0" dirty="0">
                <a:solidFill>
                  <a:srgbClr val="FF2600"/>
                </a:solidFill>
                <a:latin typeface="Comic Sans MS" panose="030F0702030302020204" pitchFamily="66" charset="0"/>
              </a:rPr>
              <a:t>chiedo aiuto</a:t>
            </a:r>
            <a:r>
              <a:rPr lang="it-IT" sz="3300" spc="-1" dirty="0">
                <a:solidFill>
                  <a:srgbClr val="158466"/>
                </a:solidFill>
                <a:latin typeface="Comic Sans MS"/>
              </a:rPr>
              <a:t>!</a:t>
            </a:r>
          </a:p>
          <a:p>
            <a:pPr marL="565200" indent="-457200">
              <a:spcBef>
                <a:spcPts val="1417"/>
              </a:spcBef>
              <a:buClr>
                <a:srgbClr val="158466"/>
              </a:buClr>
              <a:buFont typeface="Arial" panose="020B0604020202020204" pitchFamily="34" charset="0"/>
              <a:buChar char="•"/>
            </a:pPr>
            <a:r>
              <a:rPr lang="it-IT" sz="3300" spc="-1" dirty="0">
                <a:solidFill>
                  <a:srgbClr val="158466"/>
                </a:solidFill>
                <a:latin typeface="Comic Sans MS"/>
              </a:rPr>
              <a:t>Rivaluto sempre gli effetti dei provvedimenti intrapresi.</a:t>
            </a:r>
          </a:p>
          <a:p>
            <a:pPr marL="565200" indent="-457200">
              <a:spcBef>
                <a:spcPts val="1417"/>
              </a:spcBef>
              <a:buClr>
                <a:srgbClr val="158466"/>
              </a:buClr>
              <a:buFont typeface="Arial" panose="020B0604020202020204" pitchFamily="34" charset="0"/>
              <a:buChar char="•"/>
            </a:pPr>
            <a:r>
              <a:rPr lang="it-IT" sz="3300" spc="-1" dirty="0">
                <a:solidFill>
                  <a:srgbClr val="158466"/>
                </a:solidFill>
                <a:latin typeface="Comic Sans MS"/>
              </a:rPr>
              <a:t>Richiedo precocemente aiuto.</a:t>
            </a:r>
          </a:p>
        </p:txBody>
      </p:sp>
      <p:pic>
        <p:nvPicPr>
          <p:cNvPr id="59" name="Immagine 58"/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60" name="CasellaDiTesto 59"/>
          <p:cNvSpPr txBox="1"/>
          <p:nvPr/>
        </p:nvSpPr>
        <p:spPr>
          <a:xfrm>
            <a:off x="504000" y="34308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Le “regole del gioco”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83067" y="128952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565200" indent="-4572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  <a:buFont typeface="Arial" panose="020B0604020202020204" pitchFamily="34" charset="0"/>
              <a:buChar char="•"/>
            </a:pPr>
            <a:r>
              <a:rPr lang="it-IT" sz="3000" spc="-1" dirty="0">
                <a:solidFill>
                  <a:srgbClr val="158466"/>
                </a:solidFill>
                <a:latin typeface="Comic Sans MS"/>
              </a:rPr>
              <a:t>Sicurezza personale;</a:t>
            </a:r>
          </a:p>
          <a:p>
            <a:pPr marL="565200" indent="-4572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  <a:buFont typeface="Arial" panose="020B0604020202020204" pitchFamily="34" charset="0"/>
              <a:buChar char="•"/>
            </a:pPr>
            <a:r>
              <a:rPr lang="it-IT" sz="3000" spc="-1" dirty="0">
                <a:solidFill>
                  <a:srgbClr val="158466"/>
                </a:solidFill>
                <a:latin typeface="Comic Sans MS"/>
              </a:rPr>
              <a:t>Coscienza del paziente (mi parla!);</a:t>
            </a:r>
          </a:p>
          <a:p>
            <a:pPr marL="565200" indent="-4572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  <a:buFont typeface="Arial" panose="020B0604020202020204" pitchFamily="34" charset="0"/>
              <a:buChar char="•"/>
            </a:pPr>
            <a:r>
              <a:rPr lang="it-IT" sz="3000" spc="-1" dirty="0">
                <a:solidFill>
                  <a:srgbClr val="158466"/>
                </a:solidFill>
                <a:latin typeface="Comic Sans MS"/>
              </a:rPr>
              <a:t>Prima valutazione, ovvero rapida e immediata per la ricerca di: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3000" spc="-1" dirty="0">
                <a:solidFill>
                  <a:srgbClr val="FFC000"/>
                </a:solidFill>
                <a:latin typeface="Comic Sans MS"/>
              </a:rPr>
              <a:t>movimenti (si o no)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3000" spc="-1" dirty="0">
                <a:solidFill>
                  <a:srgbClr val="FFC000"/>
                </a:solidFill>
                <a:latin typeface="Comic Sans MS"/>
              </a:rPr>
              <a:t>presenza di un polso (presente o assente)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3000" spc="-1" dirty="0">
                <a:solidFill>
                  <a:srgbClr val="FFC000"/>
                </a:solidFill>
                <a:latin typeface="Comic Sans MS"/>
              </a:rPr>
              <a:t>attività respiratoria (presente o assente)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3000" spc="-1" dirty="0">
                <a:solidFill>
                  <a:srgbClr val="FFC000"/>
                </a:solidFill>
                <a:latin typeface="Comic Sans MS"/>
              </a:rPr>
              <a:t>temperatura (freddo??!!)</a:t>
            </a:r>
          </a:p>
        </p:txBody>
      </p:sp>
      <p:pic>
        <p:nvPicPr>
          <p:cNvPr id="63" name="Immagine 62"/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765309-C370-2C8B-D480-06FAD7A10473}"/>
              </a:ext>
            </a:extLst>
          </p:cNvPr>
          <p:cNvSpPr txBox="1"/>
          <p:nvPr/>
        </p:nvSpPr>
        <p:spPr>
          <a:xfrm>
            <a:off x="504000" y="34308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Valutazione Iniziale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F4021CF-CFF9-86ED-662A-63572524F7B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883627" y="26100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20602E-E35F-C711-FFF4-8B5184AA4268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Airway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 Vie Aeree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3FE8CF-9ECB-8AE9-48C6-B04AC820F822}"/>
              </a:ext>
            </a:extLst>
          </p:cNvPr>
          <p:cNvSpPr txBox="1"/>
          <p:nvPr/>
        </p:nvSpPr>
        <p:spPr>
          <a:xfrm>
            <a:off x="504000" y="1276560"/>
            <a:ext cx="7992534" cy="3619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b="1" spc="-1" dirty="0">
                <a:solidFill>
                  <a:srgbClr val="0070C0"/>
                </a:solidFill>
                <a:latin typeface="Comic Sans MS"/>
                <a:ea typeface="+mj-ea"/>
                <a:cs typeface="+mj-cs"/>
              </a:rPr>
              <a:t>Cause principali di ostruzione delle vie aeree</a:t>
            </a: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: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➡Depressione del SNC;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➡Sangue;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➡Vomito;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➡Corpo estraneo;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➡Trauma;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➡Infezioni;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➡Infiammazione;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➡Laringospasmo;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➡Broncospasmo</a:t>
            </a:r>
            <a:r>
              <a:rPr lang="it-IT" sz="30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.</a:t>
            </a:r>
          </a:p>
        </p:txBody>
      </p:sp>
      <p:pic>
        <p:nvPicPr>
          <p:cNvPr id="1026" name="Picture 2" descr="Apparato Respiratorio | Mappa e riassunto">
            <a:extLst>
              <a:ext uri="{FF2B5EF4-FFF2-40B4-BE49-F238E27FC236}">
                <a16:creationId xmlns:a16="http://schemas.microsoft.com/office/drawing/2014/main" id="{DCB795DA-CC55-7C31-0F94-3E75434C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69" y="2292120"/>
            <a:ext cx="3506356" cy="27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0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9B84EA8-30CD-D93D-F637-E3EBF569C5D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AAB5F3-956A-CCCD-E7C5-58DFB0AE0425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Airway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–Vie Aeree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A2215E-BBBA-3A11-58BA-C2741E3B11A8}"/>
              </a:ext>
            </a:extLst>
          </p:cNvPr>
          <p:cNvSpPr txBox="1"/>
          <p:nvPr/>
        </p:nvSpPr>
        <p:spPr>
          <a:xfrm>
            <a:off x="168376" y="1387484"/>
            <a:ext cx="5971117" cy="299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b="1" spc="-1" dirty="0">
                <a:solidFill>
                  <a:srgbClr val="0070C0"/>
                </a:solidFill>
                <a:latin typeface="Comic Sans MS"/>
                <a:ea typeface="+mj-ea"/>
                <a:cs typeface="+mj-cs"/>
              </a:rPr>
              <a:t>Riconoscimento dell’ostruzione delle vie aeree: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➡Capacità di parlare;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➡Dispnea, affaticamento, soffocamento;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➡Respiro affannoso;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➡Rumori respiratori (stridori, sibili, rantoli);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  <a:ea typeface="+mj-ea"/>
                <a:cs typeface="+mj-cs"/>
              </a:rPr>
              <a:t>➡Respiro paradosso, uso dei muscoli accessori.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b="1" spc="-1" dirty="0">
                <a:solidFill>
                  <a:srgbClr val="FFC000"/>
                </a:solidFill>
                <a:latin typeface="Comic Sans MS"/>
                <a:ea typeface="+mj-ea"/>
                <a:cs typeface="+mj-cs"/>
              </a:rPr>
              <a:t>Ostruzione completa: nessun rumore respiratorio.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b="1" spc="-1" dirty="0">
                <a:solidFill>
                  <a:srgbClr val="FFC000"/>
                </a:solidFill>
                <a:latin typeface="Comic Sans MS"/>
                <a:ea typeface="+mj-ea"/>
                <a:cs typeface="+mj-cs"/>
              </a:rPr>
              <a:t>Ostruzione parziale: passaggio d’aria e rumori respiratori.</a:t>
            </a:r>
          </a:p>
        </p:txBody>
      </p:sp>
      <p:pic>
        <p:nvPicPr>
          <p:cNvPr id="2050" name="Picture 2" descr="Apnee ostruttiva del sonno - OSA">
            <a:extLst>
              <a:ext uri="{FF2B5EF4-FFF2-40B4-BE49-F238E27FC236}">
                <a16:creationId xmlns:a16="http://schemas.microsoft.com/office/drawing/2014/main" id="{BDDBDFE3-CE61-45C3-0EEA-C45E2877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28" y="1465790"/>
            <a:ext cx="3347819" cy="374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9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F3186-CE97-4280-692A-CCF2F04B14F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80265" y="1242000"/>
            <a:ext cx="5168666" cy="3445934"/>
          </a:xfrm>
        </p:spPr>
        <p:txBody>
          <a:bodyPr/>
          <a:lstStyle/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800" b="1" spc="-1" dirty="0">
                <a:solidFill>
                  <a:srgbClr val="0070C0"/>
                </a:solidFill>
                <a:latin typeface="Comic Sans MS"/>
              </a:rPr>
              <a:t>Trattamento dell’ostruzione delle vie aeree: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➡Apertura delle vie aeree (estensione del capo,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sublussazione mandibola, sollevamento del mento);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➡Strumenti semplici (cannula orotracheale o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</a:rPr>
              <a:t>rinotrachele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);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➡Tecniche avanzate (presidi </a:t>
            </a:r>
            <a:r>
              <a:rPr lang="it-IT" sz="1600" spc="-1" dirty="0" err="1">
                <a:solidFill>
                  <a:srgbClr val="158466"/>
                </a:solidFill>
                <a:latin typeface="Comic Sans MS"/>
              </a:rPr>
              <a:t>sovraglottici</a:t>
            </a: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 o TET);</a:t>
            </a:r>
          </a:p>
          <a:p>
            <a:pPr marL="108000">
              <a:lnSpc>
                <a:spcPct val="70000"/>
              </a:lnSpc>
              <a:spcBef>
                <a:spcPts val="1417"/>
              </a:spcBef>
              <a:buClr>
                <a:srgbClr val="158466"/>
              </a:buClr>
            </a:pPr>
            <a:r>
              <a:rPr lang="it-IT" sz="1600" spc="-1" dirty="0">
                <a:solidFill>
                  <a:srgbClr val="158466"/>
                </a:solidFill>
                <a:latin typeface="Comic Sans MS"/>
              </a:rPr>
              <a:t>➡Sempre O2 ad alti flussi a tutti i pazienti critici;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598E07-B35A-56AD-FA32-FE4E287CAE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00560" y="226440"/>
            <a:ext cx="1999800" cy="101556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0C7247-C64C-59FA-8D99-333B57493BC4}"/>
              </a:ext>
            </a:extLst>
          </p:cNvPr>
          <p:cNvSpPr txBox="1"/>
          <p:nvPr/>
        </p:nvSpPr>
        <p:spPr>
          <a:xfrm>
            <a:off x="504000" y="295560"/>
            <a:ext cx="687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3200" b="0" strike="noStrike" spc="-1" dirty="0" err="1">
                <a:solidFill>
                  <a:srgbClr val="FF0000"/>
                </a:solidFill>
                <a:latin typeface="Comic Sans MS"/>
              </a:rPr>
              <a:t>Airway</a:t>
            </a:r>
            <a:r>
              <a:rPr lang="it-IT" sz="3200" b="0" strike="noStrike" spc="-1" dirty="0">
                <a:solidFill>
                  <a:srgbClr val="FF0000"/>
                </a:solidFill>
                <a:latin typeface="Comic Sans MS"/>
              </a:rPr>
              <a:t> – Vie Aeree</a:t>
            </a:r>
          </a:p>
        </p:txBody>
      </p:sp>
      <p:sp>
        <p:nvSpPr>
          <p:cNvPr id="2" name="AutoShape 2" descr="La maschera laringea tipo i-gel - Med4Care Presidi Sanitari">
            <a:extLst>
              <a:ext uri="{FF2B5EF4-FFF2-40B4-BE49-F238E27FC236}">
                <a16:creationId xmlns:a16="http://schemas.microsoft.com/office/drawing/2014/main" id="{7313204C-E66D-F8A4-1451-7D90F52DD4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2" y="966788"/>
            <a:ext cx="2020887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8" name="Picture 6" descr="Dispositivo sovraglottideo i-gel | Praxisdienst">
            <a:extLst>
              <a:ext uri="{FF2B5EF4-FFF2-40B4-BE49-F238E27FC236}">
                <a16:creationId xmlns:a16="http://schemas.microsoft.com/office/drawing/2014/main" id="{B4E2D9D2-0A17-6961-7FAD-0FB0BD7D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05" y="1593322"/>
            <a:ext cx="3230562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4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1791</Words>
  <Application>Microsoft Office PowerPoint</Application>
  <PresentationFormat>Personalizzato</PresentationFormat>
  <Paragraphs>277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Comic Sans MS</vt:lpstr>
      <vt:lpstr>ComicSansMS</vt:lpstr>
      <vt:lpstr>StarSymbol</vt:lpstr>
      <vt:lpstr>Symbol</vt:lpstr>
      <vt:lpstr>Times New Roman</vt:lpstr>
      <vt:lpstr>Wingdings</vt:lpstr>
      <vt:lpstr>Office Theme</vt:lpstr>
      <vt:lpstr>Gestire il Concorso 2023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Gestire il Concorso 2023</dc:title>
  <dc:subject/>
  <dc:creator/>
  <dc:description/>
  <cp:lastModifiedBy>OPI OPI</cp:lastModifiedBy>
  <cp:revision>16</cp:revision>
  <dcterms:created xsi:type="dcterms:W3CDTF">2023-06-23T20:33:41Z</dcterms:created>
  <dcterms:modified xsi:type="dcterms:W3CDTF">2023-06-26T17:18:27Z</dcterms:modified>
  <dc:language>it-IT</dc:language>
</cp:coreProperties>
</file>