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7" r:id="rId4"/>
    <p:sldId id="261" r:id="rId5"/>
    <p:sldId id="273" r:id="rId6"/>
    <p:sldId id="259" r:id="rId7"/>
    <p:sldId id="262" r:id="rId8"/>
    <p:sldId id="263" r:id="rId9"/>
    <p:sldId id="264" r:id="rId10"/>
    <p:sldId id="265" r:id="rId11"/>
    <p:sldId id="267" r:id="rId12"/>
    <p:sldId id="269" r:id="rId13"/>
    <p:sldId id="272" r:id="rId14"/>
    <p:sldId id="270" r:id="rId15"/>
    <p:sldId id="266" r:id="rId16"/>
    <p:sldId id="289" r:id="rId17"/>
    <p:sldId id="274" r:id="rId18"/>
    <p:sldId id="276" r:id="rId19"/>
    <p:sldId id="279" r:id="rId20"/>
    <p:sldId id="277" r:id="rId21"/>
    <p:sldId id="278" r:id="rId22"/>
    <p:sldId id="280" r:id="rId23"/>
    <p:sldId id="281" r:id="rId24"/>
    <p:sldId id="282" r:id="rId25"/>
    <p:sldId id="284" r:id="rId26"/>
    <p:sldId id="285" r:id="rId27"/>
    <p:sldId id="287" r:id="rId28"/>
    <p:sldId id="286" r:id="rId29"/>
    <p:sldId id="288"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BDF86-039C-428A-8D25-BDE25730B4C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69605E07-BD64-48DC-97A7-B140C3828D74}">
      <dgm:prSet phldrT="[Testo]"/>
      <dgm:spPr/>
      <dgm:t>
        <a:bodyPr/>
        <a:lstStyle/>
        <a:p>
          <a:r>
            <a:rPr lang="it-IT" dirty="0" smtClean="0"/>
            <a:t>Una </a:t>
          </a:r>
          <a:r>
            <a:rPr lang="it-IT" dirty="0" err="1" smtClean="0"/>
            <a:t>fake</a:t>
          </a:r>
          <a:r>
            <a:rPr lang="it-IT" dirty="0" smtClean="0"/>
            <a:t> news diffusa da professionisti può essere dannosa per l’immagine professionale e per i cittadini</a:t>
          </a:r>
          <a:endParaRPr lang="it-IT" dirty="0"/>
        </a:p>
      </dgm:t>
    </dgm:pt>
    <dgm:pt modelId="{0BE26341-19F3-4A20-B484-C3A752CF15CB}" type="parTrans" cxnId="{E5080703-9F36-44D0-822A-860CE66C7024}">
      <dgm:prSet/>
      <dgm:spPr/>
      <dgm:t>
        <a:bodyPr/>
        <a:lstStyle/>
        <a:p>
          <a:endParaRPr lang="it-IT"/>
        </a:p>
      </dgm:t>
    </dgm:pt>
    <dgm:pt modelId="{EE961702-59DE-4C02-850F-938F37DD1569}" type="sibTrans" cxnId="{E5080703-9F36-44D0-822A-860CE66C7024}">
      <dgm:prSet/>
      <dgm:spPr/>
      <dgm:t>
        <a:bodyPr/>
        <a:lstStyle/>
        <a:p>
          <a:endParaRPr lang="it-IT"/>
        </a:p>
      </dgm:t>
    </dgm:pt>
    <dgm:pt modelId="{CE371226-0CFD-4DA9-82CD-89757EFFE09B}">
      <dgm:prSet phldrT="[Testo]"/>
      <dgm:spPr/>
      <dgm:t>
        <a:bodyPr/>
        <a:lstStyle/>
        <a:p>
          <a:r>
            <a:rPr lang="it-IT" dirty="0" smtClean="0"/>
            <a:t>Notizie «imprecise» diffuse da terzi possono minare il rapporto di fiducia con i sanitari</a:t>
          </a:r>
          <a:endParaRPr lang="it-IT" dirty="0"/>
        </a:p>
      </dgm:t>
    </dgm:pt>
    <dgm:pt modelId="{2A808F1D-83B9-492F-8933-DA9424594606}" type="parTrans" cxnId="{F454A764-251A-4D0B-B620-A94562974831}">
      <dgm:prSet/>
      <dgm:spPr/>
      <dgm:t>
        <a:bodyPr/>
        <a:lstStyle/>
        <a:p>
          <a:endParaRPr lang="it-IT"/>
        </a:p>
      </dgm:t>
    </dgm:pt>
    <dgm:pt modelId="{9E009EA3-9406-44C4-B4D5-662B52D1E7B6}" type="sibTrans" cxnId="{F454A764-251A-4D0B-B620-A94562974831}">
      <dgm:prSet/>
      <dgm:spPr/>
      <dgm:t>
        <a:bodyPr/>
        <a:lstStyle/>
        <a:p>
          <a:endParaRPr lang="it-IT"/>
        </a:p>
      </dgm:t>
    </dgm:pt>
    <dgm:pt modelId="{9087B4D2-A96D-4B39-838D-9F5B20C49AC5}">
      <dgm:prSet phldrT="[Testo]"/>
      <dgm:spPr/>
      <dgm:t>
        <a:bodyPr/>
        <a:lstStyle/>
        <a:p>
          <a:r>
            <a:rPr lang="it-IT" smtClean="0"/>
            <a:t>Cittadini e pazienti possono affidarsi a ciò che leggono in rete</a:t>
          </a:r>
          <a:endParaRPr lang="it-IT" dirty="0"/>
        </a:p>
      </dgm:t>
    </dgm:pt>
    <dgm:pt modelId="{6524E25E-5667-4B17-8164-C7CD2BC184F5}" type="parTrans" cxnId="{CC0DC6F1-2DC1-4B76-B917-71FD44839737}">
      <dgm:prSet/>
      <dgm:spPr/>
      <dgm:t>
        <a:bodyPr/>
        <a:lstStyle/>
        <a:p>
          <a:endParaRPr lang="it-IT"/>
        </a:p>
      </dgm:t>
    </dgm:pt>
    <dgm:pt modelId="{CACB81D6-965A-4610-936C-293A879F583F}" type="sibTrans" cxnId="{CC0DC6F1-2DC1-4B76-B917-71FD44839737}">
      <dgm:prSet/>
      <dgm:spPr/>
      <dgm:t>
        <a:bodyPr/>
        <a:lstStyle/>
        <a:p>
          <a:endParaRPr lang="it-IT"/>
        </a:p>
      </dgm:t>
    </dgm:pt>
    <dgm:pt modelId="{5D44948A-3239-406B-A764-EBA34CDEF6A1}" type="pres">
      <dgm:prSet presAssocID="{43EBDF86-039C-428A-8D25-BDE25730B4C5}" presName="linear" presStyleCnt="0">
        <dgm:presLayoutVars>
          <dgm:dir/>
          <dgm:resizeHandles val="exact"/>
        </dgm:presLayoutVars>
      </dgm:prSet>
      <dgm:spPr/>
      <dgm:t>
        <a:bodyPr/>
        <a:lstStyle/>
        <a:p>
          <a:endParaRPr lang="it-IT"/>
        </a:p>
      </dgm:t>
    </dgm:pt>
    <dgm:pt modelId="{DFDB6C5C-0614-4871-B052-9AC75B5280BB}" type="pres">
      <dgm:prSet presAssocID="{69605E07-BD64-48DC-97A7-B140C3828D74}" presName="comp" presStyleCnt="0"/>
      <dgm:spPr/>
    </dgm:pt>
    <dgm:pt modelId="{AC5B0F66-4D08-4B67-AE8F-E1094F143570}" type="pres">
      <dgm:prSet presAssocID="{69605E07-BD64-48DC-97A7-B140C3828D74}" presName="box" presStyleLbl="node1" presStyleIdx="0" presStyleCnt="3" custLinFactNeighborX="961" custLinFactNeighborY="6912"/>
      <dgm:spPr/>
      <dgm:t>
        <a:bodyPr/>
        <a:lstStyle/>
        <a:p>
          <a:endParaRPr lang="it-IT"/>
        </a:p>
      </dgm:t>
    </dgm:pt>
    <dgm:pt modelId="{EEEFCEF2-5AB0-4500-AA9C-B726486F6FCF}" type="pres">
      <dgm:prSet presAssocID="{69605E07-BD64-48DC-97A7-B140C3828D74}" presName="img" presStyleLbl="fgImgPlace1" presStyleIdx="0" presStyleCnt="3" custLinFactNeighborX="731" custLinFactNeighborY="12488"/>
      <dgm:spPr>
        <a:blipFill>
          <a:blip xmlns:r="http://schemas.openxmlformats.org/officeDocument/2006/relationships" r:embed="rId1"/>
          <a:stretch>
            <a:fillRect/>
          </a:stretch>
        </a:blipFill>
      </dgm:spPr>
    </dgm:pt>
    <dgm:pt modelId="{2A1973DB-DF87-403C-BD10-194D9F9A128B}" type="pres">
      <dgm:prSet presAssocID="{69605E07-BD64-48DC-97A7-B140C3828D74}" presName="text" presStyleLbl="node1" presStyleIdx="0" presStyleCnt="3">
        <dgm:presLayoutVars>
          <dgm:bulletEnabled val="1"/>
        </dgm:presLayoutVars>
      </dgm:prSet>
      <dgm:spPr/>
      <dgm:t>
        <a:bodyPr/>
        <a:lstStyle/>
        <a:p>
          <a:endParaRPr lang="it-IT"/>
        </a:p>
      </dgm:t>
    </dgm:pt>
    <dgm:pt modelId="{714107D9-9534-4AE4-8346-00137BC16B94}" type="pres">
      <dgm:prSet presAssocID="{EE961702-59DE-4C02-850F-938F37DD1569}" presName="spacer" presStyleCnt="0"/>
      <dgm:spPr/>
    </dgm:pt>
    <dgm:pt modelId="{3C46F23C-B433-44D0-A459-CCA22BAA2402}" type="pres">
      <dgm:prSet presAssocID="{CE371226-0CFD-4DA9-82CD-89757EFFE09B}" presName="comp" presStyleCnt="0"/>
      <dgm:spPr/>
    </dgm:pt>
    <dgm:pt modelId="{90D40B64-9F98-4FEC-87F9-1D79A2B79865}" type="pres">
      <dgm:prSet presAssocID="{CE371226-0CFD-4DA9-82CD-89757EFFE09B}" presName="box" presStyleLbl="node1" presStyleIdx="1" presStyleCnt="3"/>
      <dgm:spPr/>
      <dgm:t>
        <a:bodyPr/>
        <a:lstStyle/>
        <a:p>
          <a:endParaRPr lang="it-IT"/>
        </a:p>
      </dgm:t>
    </dgm:pt>
    <dgm:pt modelId="{D91F490A-8BB8-47F0-9AC7-B9F2DE952070}" type="pres">
      <dgm:prSet presAssocID="{CE371226-0CFD-4DA9-82CD-89757EFFE09B}" presName="img" presStyleLbl="fgImgPlace1" presStyleIdx="1" presStyleCnt="3"/>
      <dgm:spPr>
        <a:blipFill>
          <a:blip xmlns:r="http://schemas.openxmlformats.org/officeDocument/2006/relationships" r:embed="rId2"/>
          <a:stretch>
            <a:fillRect/>
          </a:stretch>
        </a:blipFill>
      </dgm:spPr>
    </dgm:pt>
    <dgm:pt modelId="{218DB61F-C1DE-4C28-B5DC-AA704F9F3F47}" type="pres">
      <dgm:prSet presAssocID="{CE371226-0CFD-4DA9-82CD-89757EFFE09B}" presName="text" presStyleLbl="node1" presStyleIdx="1" presStyleCnt="3">
        <dgm:presLayoutVars>
          <dgm:bulletEnabled val="1"/>
        </dgm:presLayoutVars>
      </dgm:prSet>
      <dgm:spPr/>
      <dgm:t>
        <a:bodyPr/>
        <a:lstStyle/>
        <a:p>
          <a:endParaRPr lang="it-IT"/>
        </a:p>
      </dgm:t>
    </dgm:pt>
    <dgm:pt modelId="{9039A154-83BA-44BE-B5AC-ABC6891A071C}" type="pres">
      <dgm:prSet presAssocID="{9E009EA3-9406-44C4-B4D5-662B52D1E7B6}" presName="spacer" presStyleCnt="0"/>
      <dgm:spPr/>
    </dgm:pt>
    <dgm:pt modelId="{C75D32B3-ADFE-45A6-B30C-3107B6D3BCCA}" type="pres">
      <dgm:prSet presAssocID="{9087B4D2-A96D-4B39-838D-9F5B20C49AC5}" presName="comp" presStyleCnt="0"/>
      <dgm:spPr/>
    </dgm:pt>
    <dgm:pt modelId="{58878F61-896E-4274-A438-8F7763C9040D}" type="pres">
      <dgm:prSet presAssocID="{9087B4D2-A96D-4B39-838D-9F5B20C49AC5}" presName="box" presStyleLbl="node1" presStyleIdx="2" presStyleCnt="3"/>
      <dgm:spPr/>
      <dgm:t>
        <a:bodyPr/>
        <a:lstStyle/>
        <a:p>
          <a:endParaRPr lang="it-IT"/>
        </a:p>
      </dgm:t>
    </dgm:pt>
    <dgm:pt modelId="{3C355FEB-8129-4168-98E1-4993E29469EE}" type="pres">
      <dgm:prSet presAssocID="{9087B4D2-A96D-4B39-838D-9F5B20C49AC5}" presName="img" presStyleLbl="fgImgPlace1" presStyleIdx="2" presStyleCnt="3"/>
      <dgm:spPr>
        <a:blipFill>
          <a:blip xmlns:r="http://schemas.openxmlformats.org/officeDocument/2006/relationships" r:embed="rId3"/>
          <a:stretch>
            <a:fillRect/>
          </a:stretch>
        </a:blipFill>
      </dgm:spPr>
    </dgm:pt>
    <dgm:pt modelId="{5023AF52-99DA-4429-93EB-D127EF35897A}" type="pres">
      <dgm:prSet presAssocID="{9087B4D2-A96D-4B39-838D-9F5B20C49AC5}" presName="text" presStyleLbl="node1" presStyleIdx="2" presStyleCnt="3">
        <dgm:presLayoutVars>
          <dgm:bulletEnabled val="1"/>
        </dgm:presLayoutVars>
      </dgm:prSet>
      <dgm:spPr/>
      <dgm:t>
        <a:bodyPr/>
        <a:lstStyle/>
        <a:p>
          <a:endParaRPr lang="it-IT"/>
        </a:p>
      </dgm:t>
    </dgm:pt>
  </dgm:ptLst>
  <dgm:cxnLst>
    <dgm:cxn modelId="{0BC143E3-0457-43E6-9C80-E81A7011F571}" type="presOf" srcId="{69605E07-BD64-48DC-97A7-B140C3828D74}" destId="{AC5B0F66-4D08-4B67-AE8F-E1094F143570}" srcOrd="0" destOrd="0" presId="urn:microsoft.com/office/officeart/2005/8/layout/vList4"/>
    <dgm:cxn modelId="{4354C85F-63B8-4720-9136-58F94C20BD0C}" type="presOf" srcId="{CE371226-0CFD-4DA9-82CD-89757EFFE09B}" destId="{218DB61F-C1DE-4C28-B5DC-AA704F9F3F47}" srcOrd="1" destOrd="0" presId="urn:microsoft.com/office/officeart/2005/8/layout/vList4"/>
    <dgm:cxn modelId="{0A340FD6-318B-4D7F-823A-8986CDBF8D4E}" type="presOf" srcId="{43EBDF86-039C-428A-8D25-BDE25730B4C5}" destId="{5D44948A-3239-406B-A764-EBA34CDEF6A1}" srcOrd="0" destOrd="0" presId="urn:microsoft.com/office/officeart/2005/8/layout/vList4"/>
    <dgm:cxn modelId="{D21CEDFA-7482-41FC-8A93-A1A06AB44598}" type="presOf" srcId="{CE371226-0CFD-4DA9-82CD-89757EFFE09B}" destId="{90D40B64-9F98-4FEC-87F9-1D79A2B79865}" srcOrd="0" destOrd="0" presId="urn:microsoft.com/office/officeart/2005/8/layout/vList4"/>
    <dgm:cxn modelId="{4D59B2A1-6D30-4521-B90F-AD3EB2B3C706}" type="presOf" srcId="{69605E07-BD64-48DC-97A7-B140C3828D74}" destId="{2A1973DB-DF87-403C-BD10-194D9F9A128B}" srcOrd="1" destOrd="0" presId="urn:microsoft.com/office/officeart/2005/8/layout/vList4"/>
    <dgm:cxn modelId="{DFD56930-0CD5-40A2-8E78-89FEE5744504}" type="presOf" srcId="{9087B4D2-A96D-4B39-838D-9F5B20C49AC5}" destId="{58878F61-896E-4274-A438-8F7763C9040D}" srcOrd="0" destOrd="0" presId="urn:microsoft.com/office/officeart/2005/8/layout/vList4"/>
    <dgm:cxn modelId="{CC0DC6F1-2DC1-4B76-B917-71FD44839737}" srcId="{43EBDF86-039C-428A-8D25-BDE25730B4C5}" destId="{9087B4D2-A96D-4B39-838D-9F5B20C49AC5}" srcOrd="2" destOrd="0" parTransId="{6524E25E-5667-4B17-8164-C7CD2BC184F5}" sibTransId="{CACB81D6-965A-4610-936C-293A879F583F}"/>
    <dgm:cxn modelId="{CD5023D9-2BCF-4739-BBAE-234145CE45A9}" type="presOf" srcId="{9087B4D2-A96D-4B39-838D-9F5B20C49AC5}" destId="{5023AF52-99DA-4429-93EB-D127EF35897A}" srcOrd="1" destOrd="0" presId="urn:microsoft.com/office/officeart/2005/8/layout/vList4"/>
    <dgm:cxn modelId="{E5080703-9F36-44D0-822A-860CE66C7024}" srcId="{43EBDF86-039C-428A-8D25-BDE25730B4C5}" destId="{69605E07-BD64-48DC-97A7-B140C3828D74}" srcOrd="0" destOrd="0" parTransId="{0BE26341-19F3-4A20-B484-C3A752CF15CB}" sibTransId="{EE961702-59DE-4C02-850F-938F37DD1569}"/>
    <dgm:cxn modelId="{F454A764-251A-4D0B-B620-A94562974831}" srcId="{43EBDF86-039C-428A-8D25-BDE25730B4C5}" destId="{CE371226-0CFD-4DA9-82CD-89757EFFE09B}" srcOrd="1" destOrd="0" parTransId="{2A808F1D-83B9-492F-8933-DA9424594606}" sibTransId="{9E009EA3-9406-44C4-B4D5-662B52D1E7B6}"/>
    <dgm:cxn modelId="{A1DA3630-64CF-42A2-AB63-050E32CE919D}" type="presParOf" srcId="{5D44948A-3239-406B-A764-EBA34CDEF6A1}" destId="{DFDB6C5C-0614-4871-B052-9AC75B5280BB}" srcOrd="0" destOrd="0" presId="urn:microsoft.com/office/officeart/2005/8/layout/vList4"/>
    <dgm:cxn modelId="{E35289EF-5139-40FC-AE9B-A3FBBC947C63}" type="presParOf" srcId="{DFDB6C5C-0614-4871-B052-9AC75B5280BB}" destId="{AC5B0F66-4D08-4B67-AE8F-E1094F143570}" srcOrd="0" destOrd="0" presId="urn:microsoft.com/office/officeart/2005/8/layout/vList4"/>
    <dgm:cxn modelId="{86CC5240-0BA0-47EA-95C3-4644552699DB}" type="presParOf" srcId="{DFDB6C5C-0614-4871-B052-9AC75B5280BB}" destId="{EEEFCEF2-5AB0-4500-AA9C-B726486F6FCF}" srcOrd="1" destOrd="0" presId="urn:microsoft.com/office/officeart/2005/8/layout/vList4"/>
    <dgm:cxn modelId="{5261669D-7231-405D-851A-5912FBB5727A}" type="presParOf" srcId="{DFDB6C5C-0614-4871-B052-9AC75B5280BB}" destId="{2A1973DB-DF87-403C-BD10-194D9F9A128B}" srcOrd="2" destOrd="0" presId="urn:microsoft.com/office/officeart/2005/8/layout/vList4"/>
    <dgm:cxn modelId="{59E67860-B55C-48D1-BEC8-83C768B17393}" type="presParOf" srcId="{5D44948A-3239-406B-A764-EBA34CDEF6A1}" destId="{714107D9-9534-4AE4-8346-00137BC16B94}" srcOrd="1" destOrd="0" presId="urn:microsoft.com/office/officeart/2005/8/layout/vList4"/>
    <dgm:cxn modelId="{48451295-9A39-496B-8DEA-38185708CCD4}" type="presParOf" srcId="{5D44948A-3239-406B-A764-EBA34CDEF6A1}" destId="{3C46F23C-B433-44D0-A459-CCA22BAA2402}" srcOrd="2" destOrd="0" presId="urn:microsoft.com/office/officeart/2005/8/layout/vList4"/>
    <dgm:cxn modelId="{479A4FB6-0478-44DD-B90E-BFAFB64AD8A7}" type="presParOf" srcId="{3C46F23C-B433-44D0-A459-CCA22BAA2402}" destId="{90D40B64-9F98-4FEC-87F9-1D79A2B79865}" srcOrd="0" destOrd="0" presId="urn:microsoft.com/office/officeart/2005/8/layout/vList4"/>
    <dgm:cxn modelId="{25D61266-60B6-48BE-8436-8CF59BF195D1}" type="presParOf" srcId="{3C46F23C-B433-44D0-A459-CCA22BAA2402}" destId="{D91F490A-8BB8-47F0-9AC7-B9F2DE952070}" srcOrd="1" destOrd="0" presId="urn:microsoft.com/office/officeart/2005/8/layout/vList4"/>
    <dgm:cxn modelId="{754853CE-CB57-4FB5-9102-88FAFB3D0D38}" type="presParOf" srcId="{3C46F23C-B433-44D0-A459-CCA22BAA2402}" destId="{218DB61F-C1DE-4C28-B5DC-AA704F9F3F47}" srcOrd="2" destOrd="0" presId="urn:microsoft.com/office/officeart/2005/8/layout/vList4"/>
    <dgm:cxn modelId="{B6B615F1-0798-407C-89E8-28B5B03CEDEA}" type="presParOf" srcId="{5D44948A-3239-406B-A764-EBA34CDEF6A1}" destId="{9039A154-83BA-44BE-B5AC-ABC6891A071C}" srcOrd="3" destOrd="0" presId="urn:microsoft.com/office/officeart/2005/8/layout/vList4"/>
    <dgm:cxn modelId="{56FD9310-44C9-4CCE-9878-8ACADAC8630C}" type="presParOf" srcId="{5D44948A-3239-406B-A764-EBA34CDEF6A1}" destId="{C75D32B3-ADFE-45A6-B30C-3107B6D3BCCA}" srcOrd="4" destOrd="0" presId="urn:microsoft.com/office/officeart/2005/8/layout/vList4"/>
    <dgm:cxn modelId="{181AFC39-AD58-4B89-8D77-CA6582D1CB88}" type="presParOf" srcId="{C75D32B3-ADFE-45A6-B30C-3107B6D3BCCA}" destId="{58878F61-896E-4274-A438-8F7763C9040D}" srcOrd="0" destOrd="0" presId="urn:microsoft.com/office/officeart/2005/8/layout/vList4"/>
    <dgm:cxn modelId="{47033EA3-A802-4EF3-9F49-4F1FB113DB57}" type="presParOf" srcId="{C75D32B3-ADFE-45A6-B30C-3107B6D3BCCA}" destId="{3C355FEB-8129-4168-98E1-4993E29469EE}" srcOrd="1" destOrd="0" presId="urn:microsoft.com/office/officeart/2005/8/layout/vList4"/>
    <dgm:cxn modelId="{DF78474C-E960-42F7-8488-B4D7219584A9}" type="presParOf" srcId="{C75D32B3-ADFE-45A6-B30C-3107B6D3BCCA}" destId="{5023AF52-99DA-4429-93EB-D127EF35897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01562-29B6-402F-98DB-DE873F4D72C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B0B9C7A5-D85A-4E4C-9268-BFCD123EB937}">
      <dgm:prSet phldrT="[Testo]"/>
      <dgm:spPr/>
      <dgm:t>
        <a:bodyPr/>
        <a:lstStyle/>
        <a:p>
          <a:r>
            <a:rPr lang="it-IT" dirty="0" smtClean="0"/>
            <a:t>«Com’è possibile che un professionista creda a questa cosa?»</a:t>
          </a:r>
          <a:endParaRPr lang="it-IT" dirty="0"/>
        </a:p>
      </dgm:t>
    </dgm:pt>
    <dgm:pt modelId="{D6D4ECC2-49FC-420C-9498-7659A87EC845}" type="parTrans" cxnId="{F55ADB62-B82F-44E5-A5B3-F0D8A6653D18}">
      <dgm:prSet/>
      <dgm:spPr/>
      <dgm:t>
        <a:bodyPr/>
        <a:lstStyle/>
        <a:p>
          <a:endParaRPr lang="it-IT"/>
        </a:p>
      </dgm:t>
    </dgm:pt>
    <dgm:pt modelId="{ED294BEC-D367-4526-B601-A236A3F39929}" type="sibTrans" cxnId="{F55ADB62-B82F-44E5-A5B3-F0D8A6653D18}">
      <dgm:prSet/>
      <dgm:spPr/>
      <dgm:t>
        <a:bodyPr/>
        <a:lstStyle/>
        <a:p>
          <a:endParaRPr lang="it-IT"/>
        </a:p>
      </dgm:t>
    </dgm:pt>
    <dgm:pt modelId="{9E7A4407-3241-4CCF-AF6E-E3D206FBAD2A}">
      <dgm:prSet phldrT="[Testo]"/>
      <dgm:spPr/>
      <dgm:t>
        <a:bodyPr/>
        <a:lstStyle/>
        <a:p>
          <a:r>
            <a:rPr lang="it-IT" dirty="0" smtClean="0"/>
            <a:t>«se lo dice un infermiere deve essere vero»</a:t>
          </a:r>
          <a:endParaRPr lang="it-IT" dirty="0"/>
        </a:p>
      </dgm:t>
    </dgm:pt>
    <dgm:pt modelId="{E140B919-29E4-4B03-823B-AFF2020A6194}" type="parTrans" cxnId="{9C10BF4C-444A-433A-8B07-2A94738FADCB}">
      <dgm:prSet/>
      <dgm:spPr/>
      <dgm:t>
        <a:bodyPr/>
        <a:lstStyle/>
        <a:p>
          <a:endParaRPr lang="it-IT"/>
        </a:p>
      </dgm:t>
    </dgm:pt>
    <dgm:pt modelId="{C64CA52E-BE73-4D5C-A27C-08B898DA98E1}" type="sibTrans" cxnId="{9C10BF4C-444A-433A-8B07-2A94738FADCB}">
      <dgm:prSet/>
      <dgm:spPr/>
      <dgm:t>
        <a:bodyPr/>
        <a:lstStyle/>
        <a:p>
          <a:endParaRPr lang="it-IT"/>
        </a:p>
      </dgm:t>
    </dgm:pt>
    <dgm:pt modelId="{F6617EBB-0385-4A1B-BCE6-C138AA05EA63}" type="pres">
      <dgm:prSet presAssocID="{89B01562-29B6-402F-98DB-DE873F4D72CD}" presName="linear" presStyleCnt="0">
        <dgm:presLayoutVars>
          <dgm:dir/>
          <dgm:resizeHandles val="exact"/>
        </dgm:presLayoutVars>
      </dgm:prSet>
      <dgm:spPr/>
      <dgm:t>
        <a:bodyPr/>
        <a:lstStyle/>
        <a:p>
          <a:endParaRPr lang="it-IT"/>
        </a:p>
      </dgm:t>
    </dgm:pt>
    <dgm:pt modelId="{97AA6E8B-380C-44F3-A4E1-DE391A3D5BD2}" type="pres">
      <dgm:prSet presAssocID="{B0B9C7A5-D85A-4E4C-9268-BFCD123EB937}" presName="comp" presStyleCnt="0"/>
      <dgm:spPr/>
    </dgm:pt>
    <dgm:pt modelId="{01F6228F-032D-4317-862E-002BB298BC19}" type="pres">
      <dgm:prSet presAssocID="{B0B9C7A5-D85A-4E4C-9268-BFCD123EB937}" presName="box" presStyleLbl="node1" presStyleIdx="0" presStyleCnt="2"/>
      <dgm:spPr/>
      <dgm:t>
        <a:bodyPr/>
        <a:lstStyle/>
        <a:p>
          <a:endParaRPr lang="it-IT"/>
        </a:p>
      </dgm:t>
    </dgm:pt>
    <dgm:pt modelId="{4DC93BF4-B006-422A-9CAF-2154C9E83E57}" type="pres">
      <dgm:prSet presAssocID="{B0B9C7A5-D85A-4E4C-9268-BFCD123EB937}" presName="img" presStyleLbl="fgImgPlace1" presStyleIdx="0" presStyleCnt="2"/>
      <dgm:spPr>
        <a:blipFill>
          <a:blip xmlns:r="http://schemas.openxmlformats.org/officeDocument/2006/relationships" r:embed="rId1"/>
          <a:stretch>
            <a:fillRect/>
          </a:stretch>
        </a:blipFill>
      </dgm:spPr>
    </dgm:pt>
    <dgm:pt modelId="{FA295B8B-C185-4C92-A55D-A7F18613C717}" type="pres">
      <dgm:prSet presAssocID="{B0B9C7A5-D85A-4E4C-9268-BFCD123EB937}" presName="text" presStyleLbl="node1" presStyleIdx="0" presStyleCnt="2">
        <dgm:presLayoutVars>
          <dgm:bulletEnabled val="1"/>
        </dgm:presLayoutVars>
      </dgm:prSet>
      <dgm:spPr/>
      <dgm:t>
        <a:bodyPr/>
        <a:lstStyle/>
        <a:p>
          <a:endParaRPr lang="it-IT"/>
        </a:p>
      </dgm:t>
    </dgm:pt>
    <dgm:pt modelId="{2224CD1F-AA6A-4ABB-9B9A-9A39075521A4}" type="pres">
      <dgm:prSet presAssocID="{ED294BEC-D367-4526-B601-A236A3F39929}" presName="spacer" presStyleCnt="0"/>
      <dgm:spPr/>
    </dgm:pt>
    <dgm:pt modelId="{1F7BEB04-D161-4A69-A1DA-C18CB2526215}" type="pres">
      <dgm:prSet presAssocID="{9E7A4407-3241-4CCF-AF6E-E3D206FBAD2A}" presName="comp" presStyleCnt="0"/>
      <dgm:spPr/>
    </dgm:pt>
    <dgm:pt modelId="{67096788-7DD9-42E6-B4F6-02FBF4B658D2}" type="pres">
      <dgm:prSet presAssocID="{9E7A4407-3241-4CCF-AF6E-E3D206FBAD2A}" presName="box" presStyleLbl="node1" presStyleIdx="1" presStyleCnt="2"/>
      <dgm:spPr/>
      <dgm:t>
        <a:bodyPr/>
        <a:lstStyle/>
        <a:p>
          <a:endParaRPr lang="it-IT"/>
        </a:p>
      </dgm:t>
    </dgm:pt>
    <dgm:pt modelId="{DE0A5045-6764-43A3-A901-C63549D34402}" type="pres">
      <dgm:prSet presAssocID="{9E7A4407-3241-4CCF-AF6E-E3D206FBAD2A}" presName="img" presStyleLbl="fgImgPlace1" presStyleIdx="1" presStyleCnt="2"/>
      <dgm:spPr>
        <a:blipFill>
          <a:blip xmlns:r="http://schemas.openxmlformats.org/officeDocument/2006/relationships" r:embed="rId2"/>
          <a:stretch>
            <a:fillRect/>
          </a:stretch>
        </a:blipFill>
      </dgm:spPr>
    </dgm:pt>
    <dgm:pt modelId="{617AE37B-A2E6-4759-AC10-3EF9943112E2}" type="pres">
      <dgm:prSet presAssocID="{9E7A4407-3241-4CCF-AF6E-E3D206FBAD2A}" presName="text" presStyleLbl="node1" presStyleIdx="1" presStyleCnt="2">
        <dgm:presLayoutVars>
          <dgm:bulletEnabled val="1"/>
        </dgm:presLayoutVars>
      </dgm:prSet>
      <dgm:spPr/>
      <dgm:t>
        <a:bodyPr/>
        <a:lstStyle/>
        <a:p>
          <a:endParaRPr lang="it-IT"/>
        </a:p>
      </dgm:t>
    </dgm:pt>
  </dgm:ptLst>
  <dgm:cxnLst>
    <dgm:cxn modelId="{51F39014-7430-4613-AA88-2787D38D0B42}" type="presOf" srcId="{9E7A4407-3241-4CCF-AF6E-E3D206FBAD2A}" destId="{617AE37B-A2E6-4759-AC10-3EF9943112E2}" srcOrd="1" destOrd="0" presId="urn:microsoft.com/office/officeart/2005/8/layout/vList4"/>
    <dgm:cxn modelId="{45952B38-EBB3-471D-B804-77BE29F421F7}" type="presOf" srcId="{B0B9C7A5-D85A-4E4C-9268-BFCD123EB937}" destId="{01F6228F-032D-4317-862E-002BB298BC19}" srcOrd="0" destOrd="0" presId="urn:microsoft.com/office/officeart/2005/8/layout/vList4"/>
    <dgm:cxn modelId="{9C10BF4C-444A-433A-8B07-2A94738FADCB}" srcId="{89B01562-29B6-402F-98DB-DE873F4D72CD}" destId="{9E7A4407-3241-4CCF-AF6E-E3D206FBAD2A}" srcOrd="1" destOrd="0" parTransId="{E140B919-29E4-4B03-823B-AFF2020A6194}" sibTransId="{C64CA52E-BE73-4D5C-A27C-08B898DA98E1}"/>
    <dgm:cxn modelId="{822CD899-D4E0-4F25-BB78-3A82CFC92E2F}" type="presOf" srcId="{B0B9C7A5-D85A-4E4C-9268-BFCD123EB937}" destId="{FA295B8B-C185-4C92-A55D-A7F18613C717}" srcOrd="1" destOrd="0" presId="urn:microsoft.com/office/officeart/2005/8/layout/vList4"/>
    <dgm:cxn modelId="{339B0BB1-7FD5-479D-9EAD-74D24AD2F4EC}" type="presOf" srcId="{9E7A4407-3241-4CCF-AF6E-E3D206FBAD2A}" destId="{67096788-7DD9-42E6-B4F6-02FBF4B658D2}" srcOrd="0" destOrd="0" presId="urn:microsoft.com/office/officeart/2005/8/layout/vList4"/>
    <dgm:cxn modelId="{8DB71AAC-EB4B-4AEF-9677-BA6B96FC9C0D}" type="presOf" srcId="{89B01562-29B6-402F-98DB-DE873F4D72CD}" destId="{F6617EBB-0385-4A1B-BCE6-C138AA05EA63}" srcOrd="0" destOrd="0" presId="urn:microsoft.com/office/officeart/2005/8/layout/vList4"/>
    <dgm:cxn modelId="{F55ADB62-B82F-44E5-A5B3-F0D8A6653D18}" srcId="{89B01562-29B6-402F-98DB-DE873F4D72CD}" destId="{B0B9C7A5-D85A-4E4C-9268-BFCD123EB937}" srcOrd="0" destOrd="0" parTransId="{D6D4ECC2-49FC-420C-9498-7659A87EC845}" sibTransId="{ED294BEC-D367-4526-B601-A236A3F39929}"/>
    <dgm:cxn modelId="{DFD0E982-60F9-40B7-87EE-1913C421508E}" type="presParOf" srcId="{F6617EBB-0385-4A1B-BCE6-C138AA05EA63}" destId="{97AA6E8B-380C-44F3-A4E1-DE391A3D5BD2}" srcOrd="0" destOrd="0" presId="urn:microsoft.com/office/officeart/2005/8/layout/vList4"/>
    <dgm:cxn modelId="{63D7172C-A70F-4BFC-9E9D-1425B7B0DBEF}" type="presParOf" srcId="{97AA6E8B-380C-44F3-A4E1-DE391A3D5BD2}" destId="{01F6228F-032D-4317-862E-002BB298BC19}" srcOrd="0" destOrd="0" presId="urn:microsoft.com/office/officeart/2005/8/layout/vList4"/>
    <dgm:cxn modelId="{F62AACFB-9521-4184-A733-73DBFA873D69}" type="presParOf" srcId="{97AA6E8B-380C-44F3-A4E1-DE391A3D5BD2}" destId="{4DC93BF4-B006-422A-9CAF-2154C9E83E57}" srcOrd="1" destOrd="0" presId="urn:microsoft.com/office/officeart/2005/8/layout/vList4"/>
    <dgm:cxn modelId="{C666594D-6EBA-4DBD-8562-B1A38D784F49}" type="presParOf" srcId="{97AA6E8B-380C-44F3-A4E1-DE391A3D5BD2}" destId="{FA295B8B-C185-4C92-A55D-A7F18613C717}" srcOrd="2" destOrd="0" presId="urn:microsoft.com/office/officeart/2005/8/layout/vList4"/>
    <dgm:cxn modelId="{CF283945-74F0-4ACA-8B9C-C79BF24CBD96}" type="presParOf" srcId="{F6617EBB-0385-4A1B-BCE6-C138AA05EA63}" destId="{2224CD1F-AA6A-4ABB-9B9A-9A39075521A4}" srcOrd="1" destOrd="0" presId="urn:microsoft.com/office/officeart/2005/8/layout/vList4"/>
    <dgm:cxn modelId="{09AB8957-04BE-4D57-ADFE-ABB2DEBF2F6E}" type="presParOf" srcId="{F6617EBB-0385-4A1B-BCE6-C138AA05EA63}" destId="{1F7BEB04-D161-4A69-A1DA-C18CB2526215}" srcOrd="2" destOrd="0" presId="urn:microsoft.com/office/officeart/2005/8/layout/vList4"/>
    <dgm:cxn modelId="{0C42EB2D-79B7-40C0-906E-26C07BD8EA07}" type="presParOf" srcId="{1F7BEB04-D161-4A69-A1DA-C18CB2526215}" destId="{67096788-7DD9-42E6-B4F6-02FBF4B658D2}" srcOrd="0" destOrd="0" presId="urn:microsoft.com/office/officeart/2005/8/layout/vList4"/>
    <dgm:cxn modelId="{62F9C1A9-6A66-4EBF-8DDE-D2593B5FA007}" type="presParOf" srcId="{1F7BEB04-D161-4A69-A1DA-C18CB2526215}" destId="{DE0A5045-6764-43A3-A901-C63549D34402}" srcOrd="1" destOrd="0" presId="urn:microsoft.com/office/officeart/2005/8/layout/vList4"/>
    <dgm:cxn modelId="{11C62E14-DF0E-4AF8-BCAE-EC4C907AD44C}" type="presParOf" srcId="{1F7BEB04-D161-4A69-A1DA-C18CB2526215}" destId="{617AE37B-A2E6-4759-AC10-3EF9943112E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B0F66-4D08-4B67-AE8F-E1094F143570}">
      <dsp:nvSpPr>
        <dsp:cNvPr id="0" name=""/>
        <dsp:cNvSpPr/>
      </dsp:nvSpPr>
      <dsp:spPr>
        <a:xfrm>
          <a:off x="0" y="91245"/>
          <a:ext cx="8208912" cy="1320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smtClean="0"/>
            <a:t>Una </a:t>
          </a:r>
          <a:r>
            <a:rPr lang="it-IT" sz="2600" kern="1200" dirty="0" err="1" smtClean="0"/>
            <a:t>fake</a:t>
          </a:r>
          <a:r>
            <a:rPr lang="it-IT" sz="2600" kern="1200" dirty="0" smtClean="0"/>
            <a:t> news diffusa da professionisti può essere dannosa per l’immagine professionale e per i cittadini</a:t>
          </a:r>
          <a:endParaRPr lang="it-IT" sz="2600" kern="1200" dirty="0"/>
        </a:p>
      </dsp:txBody>
      <dsp:txXfrm>
        <a:off x="1773792" y="91245"/>
        <a:ext cx="6435119" cy="1320102"/>
      </dsp:txXfrm>
    </dsp:sp>
    <dsp:sp modelId="{EEEFCEF2-5AB0-4500-AA9C-B726486F6FCF}">
      <dsp:nvSpPr>
        <dsp:cNvPr id="0" name=""/>
        <dsp:cNvSpPr/>
      </dsp:nvSpPr>
      <dsp:spPr>
        <a:xfrm>
          <a:off x="144011" y="263893"/>
          <a:ext cx="1641782" cy="1056082"/>
        </a:xfrm>
        <a:prstGeom prst="roundRect">
          <a:avLst>
            <a:gd name="adj" fmla="val 10000"/>
          </a:avLst>
        </a:prstGeom>
        <a:blipFill>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D40B64-9F98-4FEC-87F9-1D79A2B79865}">
      <dsp:nvSpPr>
        <dsp:cNvPr id="0" name=""/>
        <dsp:cNvSpPr/>
      </dsp:nvSpPr>
      <dsp:spPr>
        <a:xfrm>
          <a:off x="0" y="1452113"/>
          <a:ext cx="8208912" cy="1320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smtClean="0"/>
            <a:t>Notizie «imprecise» diffuse da terzi possono minare il rapporto di fiducia con i sanitari</a:t>
          </a:r>
          <a:endParaRPr lang="it-IT" sz="2600" kern="1200" dirty="0"/>
        </a:p>
      </dsp:txBody>
      <dsp:txXfrm>
        <a:off x="1773792" y="1452113"/>
        <a:ext cx="6435119" cy="1320102"/>
      </dsp:txXfrm>
    </dsp:sp>
    <dsp:sp modelId="{D91F490A-8BB8-47F0-9AC7-B9F2DE952070}">
      <dsp:nvSpPr>
        <dsp:cNvPr id="0" name=""/>
        <dsp:cNvSpPr/>
      </dsp:nvSpPr>
      <dsp:spPr>
        <a:xfrm>
          <a:off x="132010" y="1584123"/>
          <a:ext cx="1641782" cy="1056082"/>
        </a:xfrm>
        <a:prstGeom prst="roundRect">
          <a:avLst>
            <a:gd name="adj" fmla="val 10000"/>
          </a:avLst>
        </a:prstGeom>
        <a:blipFill>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878F61-896E-4274-A438-8F7763C9040D}">
      <dsp:nvSpPr>
        <dsp:cNvPr id="0" name=""/>
        <dsp:cNvSpPr/>
      </dsp:nvSpPr>
      <dsp:spPr>
        <a:xfrm>
          <a:off x="0" y="2904226"/>
          <a:ext cx="8208912" cy="1320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smtClean="0"/>
            <a:t>Cittadini e pazienti possono affidarsi a ciò che leggono in rete</a:t>
          </a:r>
          <a:endParaRPr lang="it-IT" sz="2600" kern="1200" dirty="0"/>
        </a:p>
      </dsp:txBody>
      <dsp:txXfrm>
        <a:off x="1773792" y="2904226"/>
        <a:ext cx="6435119" cy="1320102"/>
      </dsp:txXfrm>
    </dsp:sp>
    <dsp:sp modelId="{3C355FEB-8129-4168-98E1-4993E29469EE}">
      <dsp:nvSpPr>
        <dsp:cNvPr id="0" name=""/>
        <dsp:cNvSpPr/>
      </dsp:nvSpPr>
      <dsp:spPr>
        <a:xfrm>
          <a:off x="132010" y="3036236"/>
          <a:ext cx="1641782" cy="1056082"/>
        </a:xfrm>
        <a:prstGeom prst="roundRect">
          <a:avLst>
            <a:gd name="adj" fmla="val 10000"/>
          </a:avLst>
        </a:prstGeom>
        <a:blipFill>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6228F-032D-4317-862E-002BB298BC19}">
      <dsp:nvSpPr>
        <dsp:cNvPr id="0" name=""/>
        <dsp:cNvSpPr/>
      </dsp:nvSpPr>
      <dsp:spPr>
        <a:xfrm>
          <a:off x="0" y="0"/>
          <a:ext cx="8229600" cy="21546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it-IT" sz="4300" kern="1200" dirty="0" smtClean="0"/>
            <a:t>«Com’è possibile che un professionista creda a questa cosa?»</a:t>
          </a:r>
          <a:endParaRPr lang="it-IT" sz="4300" kern="1200" dirty="0"/>
        </a:p>
      </dsp:txBody>
      <dsp:txXfrm>
        <a:off x="1861389" y="0"/>
        <a:ext cx="6368210" cy="2154694"/>
      </dsp:txXfrm>
    </dsp:sp>
    <dsp:sp modelId="{4DC93BF4-B006-422A-9CAF-2154C9E83E57}">
      <dsp:nvSpPr>
        <dsp:cNvPr id="0" name=""/>
        <dsp:cNvSpPr/>
      </dsp:nvSpPr>
      <dsp:spPr>
        <a:xfrm>
          <a:off x="215469" y="215469"/>
          <a:ext cx="1645920" cy="1723755"/>
        </a:xfrm>
        <a:prstGeom prst="roundRect">
          <a:avLst>
            <a:gd name="adj" fmla="val 10000"/>
          </a:avLst>
        </a:prstGeom>
        <a:blipFill>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096788-7DD9-42E6-B4F6-02FBF4B658D2}">
      <dsp:nvSpPr>
        <dsp:cNvPr id="0" name=""/>
        <dsp:cNvSpPr/>
      </dsp:nvSpPr>
      <dsp:spPr>
        <a:xfrm>
          <a:off x="0" y="2370163"/>
          <a:ext cx="8229600" cy="21546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it-IT" sz="4300" kern="1200" dirty="0" smtClean="0"/>
            <a:t>«se lo dice un infermiere deve essere vero»</a:t>
          </a:r>
          <a:endParaRPr lang="it-IT" sz="4300" kern="1200" dirty="0"/>
        </a:p>
      </dsp:txBody>
      <dsp:txXfrm>
        <a:off x="1861389" y="2370163"/>
        <a:ext cx="6368210" cy="2154694"/>
      </dsp:txXfrm>
    </dsp:sp>
    <dsp:sp modelId="{DE0A5045-6764-43A3-A901-C63549D34402}">
      <dsp:nvSpPr>
        <dsp:cNvPr id="0" name=""/>
        <dsp:cNvSpPr/>
      </dsp:nvSpPr>
      <dsp:spPr>
        <a:xfrm>
          <a:off x="215469" y="2585633"/>
          <a:ext cx="1645920" cy="1723755"/>
        </a:xfrm>
        <a:prstGeom prst="roundRect">
          <a:avLst>
            <a:gd name="adj" fmla="val 10000"/>
          </a:avLst>
        </a:prstGeom>
        <a:blipFill>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3DD24-3440-487E-B65F-F39A25253972}" type="datetimeFigureOut">
              <a:rPr lang="it-IT" smtClean="0"/>
              <a:t>15/03/2019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7A7B4-157A-41D4-901D-80DE2BA73309}" type="slidenum">
              <a:rPr lang="it-IT" smtClean="0"/>
              <a:t>‹N›</a:t>
            </a:fld>
            <a:endParaRPr lang="it-IT"/>
          </a:p>
        </p:txBody>
      </p:sp>
    </p:spTree>
    <p:extLst>
      <p:ext uri="{BB962C8B-B14F-4D97-AF65-F5344CB8AC3E}">
        <p14:creationId xmlns:p14="http://schemas.microsoft.com/office/powerpoint/2010/main" val="61671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9F2C92A-BC48-4AF8-BC04-57B9F8FD84ED}" type="slidenum">
              <a:rPr lang="it-IT" smtClean="0"/>
              <a:t>12</a:t>
            </a:fld>
            <a:endParaRPr lang="it-IT"/>
          </a:p>
        </p:txBody>
      </p:sp>
    </p:spTree>
    <p:extLst>
      <p:ext uri="{BB962C8B-B14F-4D97-AF65-F5344CB8AC3E}">
        <p14:creationId xmlns:p14="http://schemas.microsoft.com/office/powerpoint/2010/main" val="225955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9F2C92A-BC48-4AF8-BC04-57B9F8FD84ED}" type="slidenum">
              <a:rPr lang="it-IT" smtClean="0"/>
              <a:t>22</a:t>
            </a:fld>
            <a:endParaRPr lang="it-IT"/>
          </a:p>
        </p:txBody>
      </p:sp>
    </p:spTree>
    <p:extLst>
      <p:ext uri="{BB962C8B-B14F-4D97-AF65-F5344CB8AC3E}">
        <p14:creationId xmlns:p14="http://schemas.microsoft.com/office/powerpoint/2010/main" val="13930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B553E27-9403-411C-82EB-C37D2DD8A62C}" type="datetimeFigureOut">
              <a:rPr lang="it-IT" smtClean="0"/>
              <a:t>15/03/2019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415507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553E27-9403-411C-82EB-C37D2DD8A62C}" type="datetimeFigureOut">
              <a:rPr lang="it-IT" smtClean="0"/>
              <a:t>15/03/2019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295596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553E27-9403-411C-82EB-C37D2DD8A62C}" type="datetimeFigureOut">
              <a:rPr lang="it-IT" smtClean="0"/>
              <a:t>15/03/2019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16015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553E27-9403-411C-82EB-C37D2DD8A62C}" type="datetimeFigureOut">
              <a:rPr lang="it-IT" smtClean="0"/>
              <a:t>15/03/2019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121993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B553E27-9403-411C-82EB-C37D2DD8A62C}" type="datetimeFigureOut">
              <a:rPr lang="it-IT" smtClean="0"/>
              <a:t>15/03/2019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19855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B553E27-9403-411C-82EB-C37D2DD8A62C}" type="datetimeFigureOut">
              <a:rPr lang="it-IT" smtClean="0"/>
              <a:t>15/03/2019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228527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B553E27-9403-411C-82EB-C37D2DD8A62C}" type="datetimeFigureOut">
              <a:rPr lang="it-IT" smtClean="0"/>
              <a:t>15/03/2019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209916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B553E27-9403-411C-82EB-C37D2DD8A62C}" type="datetimeFigureOut">
              <a:rPr lang="it-IT" smtClean="0"/>
              <a:t>15/03/2019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376272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B553E27-9403-411C-82EB-C37D2DD8A62C}" type="datetimeFigureOut">
              <a:rPr lang="it-IT" smtClean="0"/>
              <a:t>15/03/2019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398578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553E27-9403-411C-82EB-C37D2DD8A62C}" type="datetimeFigureOut">
              <a:rPr lang="it-IT" smtClean="0"/>
              <a:t>15/03/2019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2604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553E27-9403-411C-82EB-C37D2DD8A62C}" type="datetimeFigureOut">
              <a:rPr lang="it-IT" smtClean="0"/>
              <a:t>15/03/2019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EDF447-32B8-487C-83DD-72BB69A399B1}" type="slidenum">
              <a:rPr lang="it-IT" smtClean="0"/>
              <a:t>‹N›</a:t>
            </a:fld>
            <a:endParaRPr lang="it-IT"/>
          </a:p>
        </p:txBody>
      </p:sp>
    </p:spTree>
    <p:extLst>
      <p:ext uri="{BB962C8B-B14F-4D97-AF65-F5344CB8AC3E}">
        <p14:creationId xmlns:p14="http://schemas.microsoft.com/office/powerpoint/2010/main" val="173906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53E27-9403-411C-82EB-C37D2DD8A62C}" type="datetimeFigureOut">
              <a:rPr lang="it-IT" smtClean="0"/>
              <a:t>15/03/2019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DF447-32B8-487C-83DD-72BB69A399B1}" type="slidenum">
              <a:rPr lang="it-IT" smtClean="0"/>
              <a:t>‹N›</a:t>
            </a:fld>
            <a:endParaRPr lang="it-IT"/>
          </a:p>
        </p:txBody>
      </p:sp>
    </p:spTree>
    <p:extLst>
      <p:ext uri="{BB962C8B-B14F-4D97-AF65-F5344CB8AC3E}">
        <p14:creationId xmlns:p14="http://schemas.microsoft.com/office/powerpoint/2010/main" val="289662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420888"/>
            <a:ext cx="9176467" cy="1728192"/>
          </a:xfrm>
        </p:spPr>
        <p:txBody>
          <a:bodyPr>
            <a:normAutofit/>
          </a:bodyPr>
          <a:lstStyle/>
          <a:p>
            <a:r>
              <a:rPr lang="it-IT" sz="4000" b="1" dirty="0" smtClean="0">
                <a:solidFill>
                  <a:schemeClr val="bg1"/>
                </a:solidFill>
                <a:effectLst>
                  <a:outerShdw blurRad="38100" dist="38100" dir="2700000" algn="tl">
                    <a:srgbClr val="000000">
                      <a:alpha val="43137"/>
                    </a:srgbClr>
                  </a:outerShdw>
                </a:effectLst>
              </a:rPr>
              <a:t>Professionista infermiere e </a:t>
            </a:r>
            <a:r>
              <a:rPr lang="it-IT" sz="4000" b="1" dirty="0" err="1" smtClean="0">
                <a:solidFill>
                  <a:schemeClr val="bg1"/>
                </a:solidFill>
                <a:effectLst>
                  <a:outerShdw blurRad="38100" dist="38100" dir="2700000" algn="tl">
                    <a:srgbClr val="000000">
                      <a:alpha val="43137"/>
                    </a:srgbClr>
                  </a:outerShdw>
                </a:effectLst>
              </a:rPr>
              <a:t>Fake</a:t>
            </a:r>
            <a:r>
              <a:rPr lang="it-IT" sz="4000" b="1" dirty="0" smtClean="0">
                <a:solidFill>
                  <a:schemeClr val="bg1"/>
                </a:solidFill>
                <a:effectLst>
                  <a:outerShdw blurRad="38100" dist="38100" dir="2700000" algn="tl">
                    <a:srgbClr val="000000">
                      <a:alpha val="43137"/>
                    </a:srgbClr>
                  </a:outerShdw>
                </a:effectLst>
              </a:rPr>
              <a:t> News</a:t>
            </a:r>
            <a:endParaRPr lang="it-IT" sz="4000" b="1" dirty="0">
              <a:solidFill>
                <a:schemeClr val="bg1"/>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899592" y="3861048"/>
            <a:ext cx="7020583" cy="910952"/>
          </a:xfrm>
        </p:spPr>
        <p:txBody>
          <a:bodyPr>
            <a:normAutofit fontScale="92500"/>
          </a:bodyPr>
          <a:lstStyle/>
          <a:p>
            <a:r>
              <a:rPr lang="it-IT" b="1" dirty="0" smtClean="0">
                <a:solidFill>
                  <a:schemeClr val="bg1"/>
                </a:solidFill>
                <a:effectLst>
                  <a:outerShdw blurRad="38100" dist="38100" dir="2700000" algn="tl">
                    <a:srgbClr val="000000">
                      <a:alpha val="43137"/>
                    </a:srgbClr>
                  </a:outerShdw>
                </a:effectLst>
              </a:rPr>
              <a:t>L’infermiere e l’uso consapevole dei Social</a:t>
            </a:r>
            <a:endParaRPr lang="it-IT" b="1" dirty="0">
              <a:solidFill>
                <a:schemeClr val="bg1"/>
              </a:solidFill>
              <a:effectLst>
                <a:outerShdw blurRad="38100" dist="38100" dir="2700000" algn="tl">
                  <a:srgbClr val="000000">
                    <a:alpha val="43137"/>
                  </a:srgbClr>
                </a:outerShdw>
              </a:effectLst>
            </a:endParaRPr>
          </a:p>
        </p:txBody>
      </p:sp>
      <p:pic>
        <p:nvPicPr>
          <p:cNvPr id="1027" name="Picture 3" descr="C:\Users\IPASVI-LC\Desktop\OPI FORL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9" y="-16799"/>
            <a:ext cx="2743825" cy="274382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804248" y="6188791"/>
            <a:ext cx="2411760" cy="646331"/>
          </a:xfrm>
          <a:prstGeom prst="rect">
            <a:avLst/>
          </a:prstGeom>
          <a:noFill/>
        </p:spPr>
        <p:txBody>
          <a:bodyPr wrap="square" rtlCol="0">
            <a:spAutoFit/>
          </a:bodyPr>
          <a:lstStyle/>
          <a:p>
            <a:r>
              <a:rPr lang="it-IT" dirty="0" smtClean="0">
                <a:solidFill>
                  <a:schemeClr val="bg1"/>
                </a:solidFill>
              </a:rPr>
              <a:t>Fabio Fedeli</a:t>
            </a:r>
          </a:p>
          <a:p>
            <a:r>
              <a:rPr lang="it-IT" dirty="0" smtClean="0">
                <a:solidFill>
                  <a:schemeClr val="bg1"/>
                </a:solidFill>
              </a:rPr>
              <a:t>Presidente OPI-Lecco</a:t>
            </a:r>
            <a:endParaRPr lang="it-IT" dirty="0">
              <a:solidFill>
                <a:schemeClr val="bg1"/>
              </a:solidFill>
            </a:endParaRPr>
          </a:p>
        </p:txBody>
      </p:sp>
    </p:spTree>
    <p:extLst>
      <p:ext uri="{BB962C8B-B14F-4D97-AF65-F5344CB8AC3E}">
        <p14:creationId xmlns:p14="http://schemas.microsoft.com/office/powerpoint/2010/main" val="174902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8229600" cy="3811195"/>
          </a:xfr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t="-3" b="15357"/>
          <a:stretch/>
        </p:blipFill>
        <p:spPr>
          <a:xfrm>
            <a:off x="1619672" y="3429000"/>
            <a:ext cx="7220325" cy="2988000"/>
          </a:xfrm>
          <a:prstGeom prst="rect">
            <a:avLst/>
          </a:prstGeom>
        </p:spPr>
      </p:pic>
    </p:spTree>
    <p:extLst>
      <p:ext uri="{BB962C8B-B14F-4D97-AF65-F5344CB8AC3E}">
        <p14:creationId xmlns:p14="http://schemas.microsoft.com/office/powerpoint/2010/main" val="40691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83568" y="2420888"/>
            <a:ext cx="7772400" cy="1470025"/>
          </a:xfrm>
        </p:spPr>
        <p:txBody>
          <a:bodyPr/>
          <a:lstStyle/>
          <a:p>
            <a:r>
              <a:rPr lang="it-IT" b="1" dirty="0" smtClean="0">
                <a:solidFill>
                  <a:schemeClr val="bg1"/>
                </a:solidFill>
                <a:effectLst>
                  <a:outerShdw blurRad="38100" dist="38100" dir="2700000" algn="tl">
                    <a:srgbClr val="000000">
                      <a:alpha val="43137"/>
                    </a:srgbClr>
                  </a:outerShdw>
                </a:effectLst>
              </a:rPr>
              <a:t>Le bufale </a:t>
            </a:r>
            <a:r>
              <a:rPr lang="it-IT" b="1" dirty="0" err="1" smtClean="0">
                <a:solidFill>
                  <a:schemeClr val="bg1"/>
                </a:solidFill>
                <a:effectLst>
                  <a:outerShdw blurRad="38100" dist="38100" dir="2700000" algn="tl">
                    <a:srgbClr val="000000">
                      <a:alpha val="43137"/>
                    </a:srgbClr>
                  </a:outerShdw>
                </a:effectLst>
              </a:rPr>
              <a:t>nuociono</a:t>
            </a:r>
            <a:r>
              <a:rPr lang="it-IT" b="1" dirty="0" smtClean="0">
                <a:solidFill>
                  <a:schemeClr val="bg1"/>
                </a:solidFill>
                <a:effectLst>
                  <a:outerShdw blurRad="38100" dist="38100" dir="2700000" algn="tl">
                    <a:srgbClr val="000000">
                      <a:alpha val="43137"/>
                    </a:srgbClr>
                  </a:outerShdw>
                </a:effectLst>
              </a:rPr>
              <a:t> alla salute:</a:t>
            </a:r>
            <a:br>
              <a:rPr lang="it-IT" b="1" dirty="0" smtClean="0">
                <a:solidFill>
                  <a:schemeClr val="bg1"/>
                </a:solidFill>
                <a:effectLst>
                  <a:outerShdw blurRad="38100" dist="38100" dir="2700000" algn="tl">
                    <a:srgbClr val="000000">
                      <a:alpha val="43137"/>
                    </a:srgbClr>
                  </a:outerShdw>
                </a:effectLst>
              </a:rPr>
            </a:br>
            <a:r>
              <a:rPr lang="it-IT" b="1" dirty="0" smtClean="0">
                <a:solidFill>
                  <a:schemeClr val="bg1"/>
                </a:solidFill>
                <a:effectLst>
                  <a:outerShdw blurRad="38100" dist="38100" dir="2700000" algn="tl">
                    <a:srgbClr val="000000">
                      <a:alpha val="43137"/>
                    </a:srgbClr>
                  </a:outerShdw>
                </a:effectLst>
              </a:rPr>
              <a:t>L’impatto sui cittadini</a:t>
            </a:r>
            <a:endParaRPr lang="it-IT" b="1" dirty="0">
              <a:solidFill>
                <a:schemeClr val="bg1"/>
              </a:solidFill>
              <a:effectLst>
                <a:outerShdw blurRad="38100" dist="38100" dir="2700000" algn="tl">
                  <a:srgbClr val="000000">
                    <a:alpha val="43137"/>
                  </a:srgbClr>
                </a:outerShdw>
              </a:effectLst>
            </a:endParaRP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6682" t="6949" r="4123" b="9654"/>
          <a:stretch/>
        </p:blipFill>
        <p:spPr>
          <a:xfrm>
            <a:off x="3275856" y="4221089"/>
            <a:ext cx="2664296" cy="1728192"/>
          </a:xfrm>
          <a:prstGeom prst="rect">
            <a:avLst/>
          </a:prstGeom>
        </p:spPr>
      </p:pic>
    </p:spTree>
    <p:extLst>
      <p:ext uri="{BB962C8B-B14F-4D97-AF65-F5344CB8AC3E}">
        <p14:creationId xmlns:p14="http://schemas.microsoft.com/office/powerpoint/2010/main" val="255887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976536" y="1268760"/>
            <a:ext cx="7404966" cy="4370427"/>
          </a:xfrm>
          <a:prstGeom prst="rect">
            <a:avLst/>
          </a:prstGeom>
        </p:spPr>
        <p:txBody>
          <a:bodyPr wrap="square">
            <a:spAutoFit/>
          </a:bodyPr>
          <a:lstStyle/>
          <a:p>
            <a:pPr algn="just"/>
            <a:r>
              <a:rPr lang="it-IT" sz="2200" cap="all" dirty="0">
                <a:solidFill>
                  <a:schemeClr val="bg1"/>
                </a:solidFill>
              </a:rPr>
              <a:t>Secondo un sondaggio commissionato da </a:t>
            </a:r>
            <a:r>
              <a:rPr lang="it-IT" sz="2200" cap="all" dirty="0" err="1">
                <a:solidFill>
                  <a:schemeClr val="bg1"/>
                </a:solidFill>
              </a:rPr>
              <a:t>Ibsa</a:t>
            </a:r>
            <a:r>
              <a:rPr lang="it-IT" sz="2200" cap="all" dirty="0">
                <a:solidFill>
                  <a:schemeClr val="bg1"/>
                </a:solidFill>
              </a:rPr>
              <a:t> Foundation for </a:t>
            </a:r>
            <a:r>
              <a:rPr lang="it-IT" sz="2200" cap="all" dirty="0" err="1">
                <a:solidFill>
                  <a:schemeClr val="bg1"/>
                </a:solidFill>
              </a:rPr>
              <a:t>Scientific</a:t>
            </a:r>
            <a:r>
              <a:rPr lang="it-IT" sz="2200" cap="all" dirty="0">
                <a:solidFill>
                  <a:schemeClr val="bg1"/>
                </a:solidFill>
              </a:rPr>
              <a:t> </a:t>
            </a:r>
            <a:r>
              <a:rPr lang="it-IT" sz="2200" cap="all" dirty="0" err="1">
                <a:solidFill>
                  <a:schemeClr val="bg1"/>
                </a:solidFill>
              </a:rPr>
              <a:t>Research</a:t>
            </a:r>
            <a:r>
              <a:rPr lang="it-IT" sz="2200" cap="all" dirty="0">
                <a:solidFill>
                  <a:schemeClr val="bg1"/>
                </a:solidFill>
              </a:rPr>
              <a:t>, condotto su 802 persone e presentato in occasione del workshop ‘E-</a:t>
            </a:r>
            <a:r>
              <a:rPr lang="it-IT" sz="2200" cap="all" dirty="0" err="1">
                <a:solidFill>
                  <a:schemeClr val="bg1"/>
                </a:solidFill>
              </a:rPr>
              <a:t>Health</a:t>
            </a:r>
            <a:r>
              <a:rPr lang="it-IT" sz="2200" cap="all" dirty="0">
                <a:solidFill>
                  <a:schemeClr val="bg1"/>
                </a:solidFill>
              </a:rPr>
              <a:t> tra bufale e verità: le due facce della salute in rete‘, </a:t>
            </a:r>
            <a:r>
              <a:rPr lang="it-IT" sz="2200" b="1" cap="all" dirty="0">
                <a:solidFill>
                  <a:schemeClr val="bg1"/>
                </a:solidFill>
              </a:rPr>
              <a:t>l’88% degli italiani ricorre alla rete per ottenere informazioni sulla Salute</a:t>
            </a:r>
            <a:r>
              <a:rPr lang="it-IT" sz="2200" b="1" cap="all" dirty="0" smtClean="0">
                <a:solidFill>
                  <a:schemeClr val="bg1"/>
                </a:solidFill>
              </a:rPr>
              <a:t>.</a:t>
            </a:r>
          </a:p>
          <a:p>
            <a:pPr algn="just"/>
            <a:endParaRPr lang="it-IT" sz="2200" b="1" dirty="0" smtClean="0">
              <a:solidFill>
                <a:schemeClr val="bg1"/>
              </a:solidFill>
            </a:endParaRPr>
          </a:p>
          <a:p>
            <a:pPr algn="just"/>
            <a:endParaRPr lang="it-IT" sz="2200" b="1" dirty="0" smtClean="0">
              <a:solidFill>
                <a:schemeClr val="bg1"/>
              </a:solidFill>
            </a:endParaRPr>
          </a:p>
          <a:p>
            <a:pPr algn="just"/>
            <a:r>
              <a:rPr lang="it-IT" sz="2200" cap="all" dirty="0" smtClean="0">
                <a:solidFill>
                  <a:schemeClr val="bg1"/>
                </a:solidFill>
              </a:rPr>
              <a:t>Stando </a:t>
            </a:r>
            <a:r>
              <a:rPr lang="it-IT" sz="2200" cap="all" dirty="0">
                <a:solidFill>
                  <a:schemeClr val="bg1"/>
                </a:solidFill>
              </a:rPr>
              <a:t>a quanto emerso dallo studio, </a:t>
            </a:r>
            <a:r>
              <a:rPr lang="it-IT" sz="2200" b="1" cap="all" dirty="0">
                <a:solidFill>
                  <a:schemeClr val="bg1"/>
                </a:solidFill>
              </a:rPr>
              <a:t>circa la metà di quanti ricercano informazioni, ritengono che rivolgersi a internet sia per nulla o poco rischioso</a:t>
            </a:r>
            <a:r>
              <a:rPr lang="it-IT" sz="2200" b="1" cap="all" dirty="0" smtClean="0">
                <a:solidFill>
                  <a:schemeClr val="bg1"/>
                </a:solidFill>
              </a:rPr>
              <a:t>.</a:t>
            </a:r>
          </a:p>
          <a:p>
            <a:pPr algn="just"/>
            <a:endParaRPr lang="it-IT" dirty="0">
              <a:solidFill>
                <a:schemeClr val="bg1"/>
              </a:solidFill>
            </a:endParaRPr>
          </a:p>
          <a:p>
            <a:pPr algn="just"/>
            <a:endParaRPr lang="it-IT" b="1" dirty="0">
              <a:solidFill>
                <a:schemeClr val="bg1"/>
              </a:solidFill>
            </a:endParaRPr>
          </a:p>
        </p:txBody>
      </p:sp>
      <p:sp>
        <p:nvSpPr>
          <p:cNvPr id="4" name="CasellaDiTesto 3"/>
          <p:cNvSpPr txBox="1"/>
          <p:nvPr/>
        </p:nvSpPr>
        <p:spPr>
          <a:xfrm>
            <a:off x="323528" y="6011705"/>
            <a:ext cx="8640960" cy="646331"/>
          </a:xfrm>
          <a:prstGeom prst="rect">
            <a:avLst/>
          </a:prstGeom>
          <a:noFill/>
        </p:spPr>
        <p:txBody>
          <a:bodyPr wrap="square" rtlCol="0">
            <a:spAutoFit/>
          </a:bodyPr>
          <a:lstStyle/>
          <a:p>
            <a:r>
              <a:rPr lang="it-IT" dirty="0">
                <a:solidFill>
                  <a:srgbClr val="FF0000"/>
                </a:solidFill>
              </a:rPr>
              <a:t>http://www.sanita24.ilsole24ore.com/art/medicina-e-ricerca/2017-01-26/e-health-bufale-e-verita-decalogo-difesa-cittadini-173629.php?uuid=AExkMiI</a:t>
            </a:r>
          </a:p>
        </p:txBody>
      </p:sp>
    </p:spTree>
    <p:extLst>
      <p:ext uri="{BB962C8B-B14F-4D97-AF65-F5344CB8AC3E}">
        <p14:creationId xmlns:p14="http://schemas.microsoft.com/office/powerpoint/2010/main" val="330444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404664"/>
            <a:ext cx="7773338" cy="1596177"/>
          </a:xfrm>
        </p:spPr>
        <p:txBody>
          <a:bodyPr>
            <a:noAutofit/>
          </a:bodyPr>
          <a:lstStyle/>
          <a:p>
            <a:r>
              <a:rPr lang="it-IT" sz="3600" b="1" dirty="0">
                <a:solidFill>
                  <a:schemeClr val="bg1"/>
                </a:solidFill>
                <a:cs typeface="MV Boli" panose="02000500030200090000" pitchFamily="2" charset="0"/>
              </a:rPr>
              <a:t>Le “</a:t>
            </a:r>
            <a:r>
              <a:rPr lang="it-IT" sz="3600" b="1" dirty="0" err="1">
                <a:solidFill>
                  <a:schemeClr val="bg1"/>
                </a:solidFill>
                <a:cs typeface="MV Boli" panose="02000500030200090000" pitchFamily="2" charset="0"/>
              </a:rPr>
              <a:t>fake</a:t>
            </a:r>
            <a:r>
              <a:rPr lang="it-IT" sz="3600" b="1" dirty="0">
                <a:solidFill>
                  <a:schemeClr val="bg1"/>
                </a:solidFill>
                <a:cs typeface="MV Boli" panose="02000500030200090000" pitchFamily="2" charset="0"/>
              </a:rPr>
              <a:t> news” sono trappole che allarmano i </a:t>
            </a:r>
            <a:r>
              <a:rPr lang="it-IT" sz="3600" b="1" dirty="0" smtClean="0">
                <a:solidFill>
                  <a:schemeClr val="bg1"/>
                </a:solidFill>
                <a:cs typeface="MV Boli" panose="02000500030200090000" pitchFamily="2" charset="0"/>
              </a:rPr>
              <a:t>PROFESSIONISTI SANITARI</a:t>
            </a:r>
            <a:r>
              <a:rPr lang="it-IT" sz="3600" b="1" dirty="0">
                <a:solidFill>
                  <a:schemeClr val="bg1"/>
                </a:solidFill>
                <a:cs typeface="MV Boli" panose="02000500030200090000" pitchFamily="2" charset="0"/>
              </a:rPr>
              <a:t/>
            </a:r>
            <a:br>
              <a:rPr lang="it-IT" sz="3600" b="1" dirty="0">
                <a:solidFill>
                  <a:schemeClr val="bg1"/>
                </a:solidFill>
                <a:cs typeface="MV Boli" panose="02000500030200090000" pitchFamily="2" charset="0"/>
              </a:rPr>
            </a:br>
            <a:endParaRPr lang="it-IT" sz="3600" b="1" dirty="0">
              <a:solidFill>
                <a:schemeClr val="bg1"/>
              </a:solidFill>
            </a:endParaRPr>
          </a:p>
        </p:txBody>
      </p:sp>
      <p:sp>
        <p:nvSpPr>
          <p:cNvPr id="3" name="Segnaposto contenuto 2"/>
          <p:cNvSpPr>
            <a:spLocks noGrp="1"/>
          </p:cNvSpPr>
          <p:nvPr>
            <p:ph sz="quarter" idx="4294967295"/>
          </p:nvPr>
        </p:nvSpPr>
        <p:spPr>
          <a:xfrm>
            <a:off x="827584" y="2636912"/>
            <a:ext cx="4211711" cy="3424107"/>
          </a:xfrm>
          <a:prstGeom prst="rect">
            <a:avLst/>
          </a:prstGeom>
        </p:spPr>
        <p:txBody>
          <a:bodyPr>
            <a:normAutofit/>
          </a:bodyPr>
          <a:lstStyle/>
          <a:p>
            <a:pPr marL="0" indent="0">
              <a:buNone/>
            </a:pPr>
            <a:r>
              <a:rPr lang="it-IT" dirty="0" smtClean="0">
                <a:solidFill>
                  <a:schemeClr val="bg1"/>
                </a:solidFill>
              </a:rPr>
              <a:t>Sono infatti divenute argomento di diversi convegni su scala nazionale, organizzati dalle varie professioni</a:t>
            </a:r>
            <a:endParaRPr lang="it-IT" dirty="0">
              <a:solidFill>
                <a:schemeClr val="bg1"/>
              </a:solidFill>
            </a:endParaRPr>
          </a:p>
        </p:txBody>
      </p:sp>
      <p:pic>
        <p:nvPicPr>
          <p:cNvPr id="1026" name="Picture 2" descr="C:\Users\IPASVI-LC\Desktop\diagnosi google.jpg"/>
          <p:cNvPicPr>
            <a:picLocks noChangeAspect="1" noChangeArrowheads="1"/>
          </p:cNvPicPr>
          <p:nvPr/>
        </p:nvPicPr>
        <p:blipFill rotWithShape="1">
          <a:blip r:embed="rId2">
            <a:extLst>
              <a:ext uri="{28A0092B-C50C-407E-A947-70E740481C1C}">
                <a14:useLocalDpi xmlns:a14="http://schemas.microsoft.com/office/drawing/2010/main" val="0"/>
              </a:ext>
            </a:extLst>
          </a:blip>
          <a:srcRect l="13513" t="5533" r="28484" b="1469"/>
          <a:stretch/>
        </p:blipFill>
        <p:spPr bwMode="auto">
          <a:xfrm>
            <a:off x="5436096" y="2276872"/>
            <a:ext cx="2629552" cy="325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1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88640"/>
            <a:ext cx="6085327" cy="4525963"/>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4784"/>
            <a:ext cx="4249420" cy="526288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0465" y="3187228"/>
            <a:ext cx="4763535" cy="3528000"/>
          </a:xfrm>
          <a:prstGeom prst="rect">
            <a:avLst/>
          </a:prstGeom>
        </p:spPr>
      </p:pic>
      <p:sp>
        <p:nvSpPr>
          <p:cNvPr id="9" name="Rettangolo arrotondato 8"/>
          <p:cNvSpPr/>
          <p:nvPr/>
        </p:nvSpPr>
        <p:spPr>
          <a:xfrm>
            <a:off x="572375" y="2420888"/>
            <a:ext cx="8136904" cy="29783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b="1" dirty="0">
                <a:solidFill>
                  <a:srgbClr val="FF0000"/>
                </a:solidFill>
                <a:effectLst>
                  <a:outerShdw blurRad="38100" dist="38100" dir="2700000" algn="tl">
                    <a:srgbClr val="000000">
                      <a:alpha val="43137"/>
                    </a:srgbClr>
                  </a:outerShdw>
                </a:effectLst>
              </a:rPr>
              <a:t>Non sempre le prime pagine dei motori di ricerca offrono i risultati migliori, perché il posizionamento non segue criteri di valore e attendibilità.</a:t>
            </a:r>
            <a:endParaRPr lang="it-IT" sz="2800" b="1" dirty="0">
              <a:solidFill>
                <a:srgbClr val="FF0000"/>
              </a:solidFill>
              <a:effectLst>
                <a:outerShdw blurRad="38100" dist="38100" dir="2700000" algn="tl">
                  <a:srgbClr val="000000">
                    <a:alpha val="43137"/>
                  </a:srgbClr>
                </a:outerShdw>
              </a:effectLst>
              <a:cs typeface="MV Boli" panose="02000500030200090000" pitchFamily="2" charset="0"/>
            </a:endParaRPr>
          </a:p>
        </p:txBody>
      </p:sp>
    </p:spTree>
    <p:extLst>
      <p:ext uri="{BB962C8B-B14F-4D97-AF65-F5344CB8AC3E}">
        <p14:creationId xmlns:p14="http://schemas.microsoft.com/office/powerpoint/2010/main" val="267588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162784" y="398497"/>
            <a:ext cx="6339840" cy="3324701"/>
          </a:xfrm>
          <a:prstGeom prst="rect">
            <a:avLst/>
          </a:prstGeom>
          <a:ln w="12700">
            <a:solidFill>
              <a:schemeClr val="tx1"/>
            </a:solidFill>
          </a:ln>
        </p:spPr>
      </p:pic>
      <p:pic>
        <p:nvPicPr>
          <p:cNvPr id="7" name="Immagine 6"/>
          <p:cNvPicPr>
            <a:picLocks noChangeAspect="1"/>
          </p:cNvPicPr>
          <p:nvPr/>
        </p:nvPicPr>
        <p:blipFill>
          <a:blip r:embed="rId3"/>
          <a:stretch>
            <a:fillRect/>
          </a:stretch>
        </p:blipFill>
        <p:spPr>
          <a:xfrm>
            <a:off x="1907704" y="987426"/>
            <a:ext cx="4453890" cy="2740343"/>
          </a:xfrm>
          <a:prstGeom prst="rect">
            <a:avLst/>
          </a:prstGeom>
          <a:ln w="12700">
            <a:solidFill>
              <a:schemeClr val="tx1"/>
            </a:solidFill>
          </a:ln>
        </p:spPr>
      </p:pic>
      <p:pic>
        <p:nvPicPr>
          <p:cNvPr id="9" name="Immagine 8"/>
          <p:cNvPicPr>
            <a:picLocks noChangeAspect="1"/>
          </p:cNvPicPr>
          <p:nvPr/>
        </p:nvPicPr>
        <p:blipFill>
          <a:blip r:embed="rId4"/>
          <a:stretch>
            <a:fillRect/>
          </a:stretch>
        </p:blipFill>
        <p:spPr>
          <a:xfrm>
            <a:off x="2987824" y="1355972"/>
            <a:ext cx="4453890" cy="2740343"/>
          </a:xfrm>
          <a:prstGeom prst="rect">
            <a:avLst/>
          </a:prstGeom>
          <a:ln w="12700">
            <a:solidFill>
              <a:schemeClr val="tx1"/>
            </a:solidFill>
          </a:ln>
        </p:spPr>
      </p:pic>
      <p:pic>
        <p:nvPicPr>
          <p:cNvPr id="10" name="Immagine 9"/>
          <p:cNvPicPr>
            <a:picLocks noChangeAspect="1"/>
          </p:cNvPicPr>
          <p:nvPr/>
        </p:nvPicPr>
        <p:blipFill>
          <a:blip r:embed="rId5"/>
          <a:stretch>
            <a:fillRect/>
          </a:stretch>
        </p:blipFill>
        <p:spPr>
          <a:xfrm>
            <a:off x="3563888" y="2060848"/>
            <a:ext cx="4572000" cy="2392680"/>
          </a:xfrm>
          <a:prstGeom prst="rect">
            <a:avLst/>
          </a:prstGeom>
          <a:ln w="12700">
            <a:solidFill>
              <a:schemeClr val="tx1"/>
            </a:solidFill>
          </a:ln>
        </p:spPr>
      </p:pic>
      <p:pic>
        <p:nvPicPr>
          <p:cNvPr id="6" name="Immagine 5"/>
          <p:cNvPicPr>
            <a:picLocks noChangeAspect="1"/>
          </p:cNvPicPr>
          <p:nvPr/>
        </p:nvPicPr>
        <p:blipFill>
          <a:blip r:embed="rId6"/>
          <a:stretch>
            <a:fillRect/>
          </a:stretch>
        </p:blipFill>
        <p:spPr>
          <a:xfrm>
            <a:off x="4499992" y="2492896"/>
            <a:ext cx="4238095" cy="2876190"/>
          </a:xfrm>
          <a:prstGeom prst="rect">
            <a:avLst/>
          </a:prstGeom>
          <a:ln w="25400">
            <a:solidFill>
              <a:schemeClr val="tx1"/>
            </a:solidFill>
          </a:ln>
        </p:spPr>
      </p:pic>
      <p:pic>
        <p:nvPicPr>
          <p:cNvPr id="4" name="Immagine 3"/>
          <p:cNvPicPr>
            <a:picLocks noChangeAspect="1"/>
          </p:cNvPicPr>
          <p:nvPr/>
        </p:nvPicPr>
        <p:blipFill>
          <a:blip r:embed="rId7"/>
          <a:stretch>
            <a:fillRect/>
          </a:stretch>
        </p:blipFill>
        <p:spPr>
          <a:xfrm>
            <a:off x="6346136" y="2521171"/>
            <a:ext cx="2645893" cy="4230991"/>
          </a:xfrm>
          <a:prstGeom prst="rect">
            <a:avLst/>
          </a:prstGeom>
        </p:spPr>
      </p:pic>
    </p:spTree>
    <p:extLst>
      <p:ext uri="{BB962C8B-B14F-4D97-AF65-F5344CB8AC3E}">
        <p14:creationId xmlns:p14="http://schemas.microsoft.com/office/powerpoint/2010/main" val="175918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124744"/>
            <a:ext cx="7346091" cy="4525963"/>
          </a:xfrm>
        </p:spPr>
      </p:pic>
    </p:spTree>
    <p:extLst>
      <p:ext uri="{BB962C8B-B14F-4D97-AF65-F5344CB8AC3E}">
        <p14:creationId xmlns:p14="http://schemas.microsoft.com/office/powerpoint/2010/main" val="149652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11560" y="2348880"/>
            <a:ext cx="8229600" cy="1143000"/>
          </a:xfrm>
        </p:spPr>
        <p:txBody>
          <a:bodyPr>
            <a:normAutofit fontScale="90000"/>
          </a:bodyPr>
          <a:lstStyle/>
          <a:p>
            <a:r>
              <a:rPr lang="it-IT" b="1" dirty="0" smtClean="0">
                <a:solidFill>
                  <a:schemeClr val="bg1"/>
                </a:solidFill>
              </a:rPr>
              <a:t>Come contrastare le </a:t>
            </a:r>
            <a:r>
              <a:rPr lang="it-IT" b="1" dirty="0" err="1" smtClean="0">
                <a:solidFill>
                  <a:schemeClr val="bg1"/>
                </a:solidFill>
              </a:rPr>
              <a:t>Fake</a:t>
            </a:r>
            <a:r>
              <a:rPr lang="it-IT" b="1" dirty="0" smtClean="0">
                <a:solidFill>
                  <a:schemeClr val="bg1"/>
                </a:solidFill>
              </a:rPr>
              <a:t> News che colpiscono la salute?</a:t>
            </a:r>
            <a:endParaRPr lang="it-IT" b="1" dirty="0">
              <a:solidFill>
                <a:schemeClr val="bg1"/>
              </a:solidFill>
            </a:endParaRP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t="19942" b="7021"/>
          <a:stretch/>
        </p:blipFill>
        <p:spPr>
          <a:xfrm>
            <a:off x="1907704" y="3703921"/>
            <a:ext cx="5699760" cy="2340000"/>
          </a:xfrm>
          <a:prstGeom prst="rect">
            <a:avLst/>
          </a:prstGeom>
        </p:spPr>
      </p:pic>
    </p:spTree>
    <p:extLst>
      <p:ext uri="{BB962C8B-B14F-4D97-AF65-F5344CB8AC3E}">
        <p14:creationId xmlns:p14="http://schemas.microsoft.com/office/powerpoint/2010/main" val="39438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solidFill>
                  <a:schemeClr val="bg1"/>
                </a:solidFill>
                <a:latin typeface="Bahnschrift" panose="020B0502040204020203" pitchFamily="34" charset="0"/>
                <a:cs typeface="MV Boli" panose="02000500030200090000" pitchFamily="2" charset="0"/>
              </a:rPr>
              <a:t>Da dove iniziare per difendersi?</a:t>
            </a:r>
            <a:endParaRPr lang="it-IT" sz="4000" b="1" dirty="0">
              <a:solidFill>
                <a:schemeClr val="bg1"/>
              </a:solidFill>
              <a:latin typeface="Bahnschrift" panose="020B0502040204020203" pitchFamily="34" charset="0"/>
              <a:cs typeface="MV Boli" panose="02000500030200090000" pitchFamily="2" charset="0"/>
            </a:endParaRPr>
          </a:p>
        </p:txBody>
      </p:sp>
      <p:sp>
        <p:nvSpPr>
          <p:cNvPr id="3" name="Segnaposto contenuto 2"/>
          <p:cNvSpPr>
            <a:spLocks noGrp="1"/>
          </p:cNvSpPr>
          <p:nvPr>
            <p:ph sz="quarter" idx="4294967295"/>
          </p:nvPr>
        </p:nvSpPr>
        <p:spPr>
          <a:xfrm>
            <a:off x="653818" y="1700808"/>
            <a:ext cx="8166654" cy="3958161"/>
          </a:xfrm>
          <a:prstGeom prst="rect">
            <a:avLst/>
          </a:prstGeom>
        </p:spPr>
        <p:txBody>
          <a:bodyPr>
            <a:normAutofit fontScale="85000" lnSpcReduction="10000"/>
          </a:bodyPr>
          <a:lstStyle/>
          <a:p>
            <a:r>
              <a:rPr lang="it-IT" dirty="0" smtClean="0">
                <a:solidFill>
                  <a:schemeClr val="bg1"/>
                </a:solidFill>
                <a:latin typeface="Bahnschrift" panose="020B0502040204020203" pitchFamily="34" charset="0"/>
                <a:cs typeface="MV Boli" panose="02000500030200090000" pitchFamily="2" charset="0"/>
              </a:rPr>
              <a:t>Consulta e confronta più fonti d’informazione</a:t>
            </a:r>
          </a:p>
          <a:p>
            <a:r>
              <a:rPr lang="it-IT" dirty="0" smtClean="0">
                <a:solidFill>
                  <a:schemeClr val="bg1"/>
                </a:solidFill>
                <a:latin typeface="Bahnschrift" panose="020B0502040204020203" pitchFamily="34" charset="0"/>
                <a:cs typeface="MV Boli" panose="02000500030200090000" pitchFamily="2" charset="0"/>
              </a:rPr>
              <a:t>Non condividere senza verificare</a:t>
            </a:r>
          </a:p>
          <a:p>
            <a:r>
              <a:rPr lang="it-IT" dirty="0" smtClean="0">
                <a:solidFill>
                  <a:schemeClr val="bg1"/>
                </a:solidFill>
                <a:latin typeface="Bahnschrift" panose="020B0502040204020203" pitchFamily="34" charset="0"/>
                <a:cs typeface="MV Boli" panose="02000500030200090000" pitchFamily="2" charset="0"/>
              </a:rPr>
              <a:t>Se diffondi un contenuto falso, cerca di correggere velocemente</a:t>
            </a:r>
          </a:p>
          <a:p>
            <a:r>
              <a:rPr lang="it-IT" dirty="0" smtClean="0">
                <a:solidFill>
                  <a:schemeClr val="bg1"/>
                </a:solidFill>
                <a:latin typeface="Bahnschrift" panose="020B0502040204020203" pitchFamily="34" charset="0"/>
                <a:cs typeface="MV Boli" panose="02000500030200090000" pitchFamily="2" charset="0"/>
              </a:rPr>
              <a:t>Cerca di avere un atteggiamento scettico verso l’informazione</a:t>
            </a:r>
          </a:p>
          <a:p>
            <a:r>
              <a:rPr lang="it-IT" dirty="0" smtClean="0">
                <a:solidFill>
                  <a:schemeClr val="bg1"/>
                </a:solidFill>
                <a:latin typeface="Bahnschrift" panose="020B0502040204020203" pitchFamily="34" charset="0"/>
                <a:cs typeface="MV Boli" panose="02000500030200090000" pitchFamily="2" charset="0"/>
              </a:rPr>
              <a:t>Usa il pensiero critico</a:t>
            </a:r>
          </a:p>
          <a:p>
            <a:endParaRPr lang="it-IT" dirty="0">
              <a:solidFill>
                <a:schemeClr val="bg1"/>
              </a:solidFill>
            </a:endParaRPr>
          </a:p>
          <a:p>
            <a:pPr marL="0" indent="0">
              <a:buNone/>
            </a:pPr>
            <a:r>
              <a:rPr lang="it-IT" dirty="0" smtClean="0"/>
              <a:t>                                                    </a:t>
            </a:r>
            <a:endParaRPr lang="it-IT" dirty="0"/>
          </a:p>
        </p:txBody>
      </p:sp>
      <p:sp>
        <p:nvSpPr>
          <p:cNvPr id="6" name="Segnaposto contenuto 2"/>
          <p:cNvSpPr txBox="1">
            <a:spLocks/>
          </p:cNvSpPr>
          <p:nvPr/>
        </p:nvSpPr>
        <p:spPr>
          <a:xfrm>
            <a:off x="3136526" y="4545107"/>
            <a:ext cx="5435974" cy="139849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endParaRPr lang="it-IT" dirty="0"/>
          </a:p>
        </p:txBody>
      </p:sp>
      <p:sp>
        <p:nvSpPr>
          <p:cNvPr id="7" name="Segnaposto contenuto 2"/>
          <p:cNvSpPr txBox="1">
            <a:spLocks/>
          </p:cNvSpPr>
          <p:nvPr/>
        </p:nvSpPr>
        <p:spPr>
          <a:xfrm>
            <a:off x="843335" y="5006787"/>
            <a:ext cx="3422745" cy="13043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endParaRPr lang="it-IT" dirty="0" smtClean="0"/>
          </a:p>
        </p:txBody>
      </p:sp>
      <p:pic>
        <p:nvPicPr>
          <p:cNvPr id="9" name="Immagine 8"/>
          <p:cNvPicPr>
            <a:picLocks noChangeAspect="1"/>
          </p:cNvPicPr>
          <p:nvPr/>
        </p:nvPicPr>
        <p:blipFill>
          <a:blip r:embed="rId2"/>
          <a:stretch>
            <a:fillRect/>
          </a:stretch>
        </p:blipFill>
        <p:spPr>
          <a:xfrm>
            <a:off x="5148064" y="4365104"/>
            <a:ext cx="3734797" cy="2091668"/>
          </a:xfrm>
          <a:prstGeom prst="rect">
            <a:avLst/>
          </a:prstGeom>
          <a:ln w="25400">
            <a:solidFill>
              <a:schemeClr val="accent1"/>
            </a:solidFill>
          </a:ln>
        </p:spPr>
      </p:pic>
    </p:spTree>
    <p:extLst>
      <p:ext uri="{BB962C8B-B14F-4D97-AF65-F5344CB8AC3E}">
        <p14:creationId xmlns:p14="http://schemas.microsoft.com/office/powerpoint/2010/main" val="108216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323528" y="642939"/>
            <a:ext cx="8820472" cy="5915025"/>
          </a:xfrm>
          <a:prstGeom prst="rect">
            <a:avLst/>
          </a:prstGeom>
        </p:spPr>
        <p:txBody>
          <a:bodyPr>
            <a:normAutofit fontScale="85000" lnSpcReduction="20000"/>
          </a:bodyPr>
          <a:lstStyle/>
          <a:p>
            <a:pPr marL="0" indent="0" algn="just">
              <a:buNone/>
            </a:pPr>
            <a:r>
              <a:rPr lang="it-IT" dirty="0" smtClean="0">
                <a:solidFill>
                  <a:schemeClr val="bg1"/>
                </a:solidFill>
                <a:latin typeface="+mj-lt"/>
                <a:cs typeface="MV Boli" panose="02000500030200090000" pitchFamily="2" charset="0"/>
              </a:rPr>
              <a:t>È NECESSARIO E URGENTE, NELL’AMBITO DELL’EDUCAZIONE SANITARIA, UN MAGGIORE IMPEGNO DA PARTE DEI PROFESSIONISTI SANITARI. </a:t>
            </a:r>
          </a:p>
          <a:p>
            <a:pPr marL="0" indent="0" algn="just">
              <a:buNone/>
            </a:pPr>
            <a:endParaRPr lang="it-IT" sz="800" dirty="0" smtClean="0">
              <a:solidFill>
                <a:schemeClr val="bg1"/>
              </a:solidFill>
              <a:latin typeface="+mj-lt"/>
              <a:cs typeface="MV Boli" panose="02000500030200090000" pitchFamily="2" charset="0"/>
            </a:endParaRPr>
          </a:p>
          <a:p>
            <a:pPr marL="0" indent="0" algn="just">
              <a:buNone/>
            </a:pPr>
            <a:r>
              <a:rPr lang="it-IT" dirty="0" smtClean="0">
                <a:solidFill>
                  <a:schemeClr val="bg1"/>
                </a:solidFill>
                <a:latin typeface="+mj-lt"/>
                <a:cs typeface="MV Boli" panose="02000500030200090000" pitchFamily="2" charset="0"/>
              </a:rPr>
              <a:t>È FONDAMENTALE PRESTARE ATTENZIONE A QUESTE TEMATICHE, FORNENDO IN PRIMO LUOGO </a:t>
            </a:r>
            <a:r>
              <a:rPr lang="it-IT" u="sng" dirty="0" smtClean="0">
                <a:solidFill>
                  <a:schemeClr val="bg1"/>
                </a:solidFill>
                <a:effectLst>
                  <a:outerShdw blurRad="38100" dist="38100" dir="2700000" algn="tl">
                    <a:srgbClr val="000000">
                      <a:alpha val="43137"/>
                    </a:srgbClr>
                  </a:outerShdw>
                </a:effectLst>
                <a:latin typeface="+mj-lt"/>
                <a:cs typeface="MV Boli" panose="02000500030200090000" pitchFamily="2" charset="0"/>
              </a:rPr>
              <a:t>INFORMAZIONI CHIARE E DETTAGLIATE </a:t>
            </a:r>
            <a:r>
              <a:rPr lang="it-IT" dirty="0" smtClean="0">
                <a:solidFill>
                  <a:schemeClr val="bg1"/>
                </a:solidFill>
                <a:latin typeface="+mj-lt"/>
                <a:cs typeface="MV Boli" panose="02000500030200090000" pitchFamily="2" charset="0"/>
              </a:rPr>
              <a:t>AGLI ASSISTITI E ALLA POPOLAZIONE</a:t>
            </a:r>
            <a:r>
              <a:rPr lang="it-IT" dirty="0" smtClean="0">
                <a:latin typeface="Bahnschrift" panose="020B0502040204020203" pitchFamily="34" charset="0"/>
                <a:cs typeface="MV Boli" panose="02000500030200090000" pitchFamily="2" charset="0"/>
              </a:rPr>
              <a:t>.</a:t>
            </a:r>
          </a:p>
          <a:p>
            <a:pPr marL="0" indent="0" algn="just">
              <a:buNone/>
            </a:pPr>
            <a:endParaRPr lang="it-IT" dirty="0" smtClean="0">
              <a:latin typeface="Bahnschrift" panose="020B0502040204020203" pitchFamily="34" charset="0"/>
            </a:endParaRPr>
          </a:p>
          <a:p>
            <a:pPr marL="0" indent="0" algn="just">
              <a:buNone/>
            </a:pPr>
            <a:endParaRPr lang="it-IT" dirty="0">
              <a:latin typeface="Bahnschrift" panose="020B0502040204020203" pitchFamily="34" charset="0"/>
            </a:endParaRPr>
          </a:p>
          <a:p>
            <a:pPr marL="0" indent="0" algn="just">
              <a:buNone/>
            </a:pPr>
            <a:endParaRPr lang="it-IT" dirty="0" smtClean="0">
              <a:latin typeface="Bahnschrift" panose="020B0502040204020203" pitchFamily="34" charset="0"/>
            </a:endParaRPr>
          </a:p>
          <a:p>
            <a:pPr marL="0" indent="0" algn="just">
              <a:buNone/>
            </a:pPr>
            <a:endParaRPr lang="it-IT" dirty="0">
              <a:latin typeface="Bahnschrift" panose="020B0502040204020203" pitchFamily="34" charset="0"/>
            </a:endParaRPr>
          </a:p>
          <a:p>
            <a:pPr marL="0" indent="0" algn="just">
              <a:buNone/>
            </a:pPr>
            <a:endParaRPr lang="it-IT" dirty="0" smtClean="0">
              <a:latin typeface="Bahnschrift" panose="020B0502040204020203" pitchFamily="34" charset="0"/>
            </a:endParaRPr>
          </a:p>
          <a:p>
            <a:pPr marL="0" indent="0" algn="just">
              <a:buNone/>
            </a:pPr>
            <a:r>
              <a:rPr lang="it-IT" dirty="0" smtClean="0">
                <a:solidFill>
                  <a:schemeClr val="bg1"/>
                </a:solidFill>
                <a:latin typeface="Bahnschrift" panose="020B0502040204020203" pitchFamily="34" charset="0"/>
              </a:rPr>
              <a:t>Nella </a:t>
            </a:r>
            <a:r>
              <a:rPr lang="it-IT" dirty="0">
                <a:solidFill>
                  <a:schemeClr val="bg1"/>
                </a:solidFill>
                <a:latin typeface="Bahnschrift" panose="020B0502040204020203" pitchFamily="34" charset="0"/>
              </a:rPr>
              <a:t>rete </a:t>
            </a:r>
            <a:r>
              <a:rPr lang="it-IT" dirty="0" smtClean="0">
                <a:solidFill>
                  <a:schemeClr val="bg1"/>
                </a:solidFill>
                <a:latin typeface="Bahnschrift" panose="020B0502040204020203" pitchFamily="34" charset="0"/>
              </a:rPr>
              <a:t>utilizza sempre </a:t>
            </a:r>
            <a:r>
              <a:rPr lang="it-IT" dirty="0">
                <a:solidFill>
                  <a:schemeClr val="bg1"/>
                </a:solidFill>
                <a:latin typeface="Bahnschrift" panose="020B0502040204020203" pitchFamily="34" charset="0"/>
              </a:rPr>
              <a:t> </a:t>
            </a:r>
            <a:r>
              <a:rPr lang="it-IT" b="1" dirty="0">
                <a:solidFill>
                  <a:schemeClr val="bg1"/>
                </a:solidFill>
                <a:latin typeface="Bahnschrift" panose="020B0502040204020203" pitchFamily="34" charset="0"/>
              </a:rPr>
              <a:t>siti istituzionali</a:t>
            </a:r>
            <a:r>
              <a:rPr lang="it-IT" dirty="0">
                <a:solidFill>
                  <a:schemeClr val="bg1"/>
                </a:solidFill>
                <a:latin typeface="Bahnschrift" panose="020B0502040204020203" pitchFamily="34" charset="0"/>
              </a:rPr>
              <a:t>, come </a:t>
            </a:r>
            <a:r>
              <a:rPr lang="it-IT" b="1" dirty="0">
                <a:solidFill>
                  <a:schemeClr val="bg1"/>
                </a:solidFill>
                <a:latin typeface="Bahnschrift" panose="020B0502040204020203" pitchFamily="34" charset="0"/>
              </a:rPr>
              <a:t>enti e organismi riconosciuti, esperti e aziende specializzate, università e centri di ricerca, associazioni di categoria, portali tematici e case </a:t>
            </a:r>
            <a:r>
              <a:rPr lang="it-IT" b="1" dirty="0" smtClean="0">
                <a:solidFill>
                  <a:schemeClr val="bg1"/>
                </a:solidFill>
                <a:latin typeface="Bahnschrift" panose="020B0502040204020203" pitchFamily="34" charset="0"/>
              </a:rPr>
              <a:t>editrici specializzate sul tema</a:t>
            </a:r>
            <a:r>
              <a:rPr lang="it-IT" dirty="0" smtClean="0">
                <a:latin typeface="Bahnschrift" panose="020B0502040204020203" pitchFamily="34" charset="0"/>
              </a:rPr>
              <a:t>.</a:t>
            </a:r>
            <a:endParaRPr lang="it-IT" dirty="0">
              <a:latin typeface="Bahnschrift" panose="020B0502040204020203" pitchFamily="34" charset="0"/>
              <a:cs typeface="MV Boli" panose="02000500030200090000" pitchFamily="2" charset="0"/>
            </a:endParaRPr>
          </a:p>
        </p:txBody>
      </p:sp>
      <p:pic>
        <p:nvPicPr>
          <p:cNvPr id="5" name="Immagine 4"/>
          <p:cNvPicPr>
            <a:picLocks noChangeAspect="1"/>
          </p:cNvPicPr>
          <p:nvPr/>
        </p:nvPicPr>
        <p:blipFill rotWithShape="1">
          <a:blip r:embed="rId2"/>
          <a:srcRect l="4" t="14390" r="-170" b="11608"/>
          <a:stretch/>
        </p:blipFill>
        <p:spPr>
          <a:xfrm>
            <a:off x="3029377" y="2996952"/>
            <a:ext cx="3312000" cy="133200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
              <a:srgbClr val="C00000"/>
            </a:glow>
          </a:effectLst>
        </p:spPr>
      </p:pic>
    </p:spTree>
    <p:extLst>
      <p:ext uri="{BB962C8B-B14F-4D97-AF65-F5344CB8AC3E}">
        <p14:creationId xmlns:p14="http://schemas.microsoft.com/office/powerpoint/2010/main" val="134556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bg1"/>
                </a:solidFill>
              </a:rPr>
              <a:t>Bufale e Sanità: di cosa parliamo?</a:t>
            </a:r>
            <a:endParaRPr lang="it-IT" b="1" dirty="0">
              <a:solidFill>
                <a:schemeClr val="bg1"/>
              </a:solidFill>
            </a:endParaRPr>
          </a:p>
        </p:txBody>
      </p:sp>
      <p:pic>
        <p:nvPicPr>
          <p:cNvPr id="2050" name="Picture 2" descr="C:\Users\IPASVI-LC\Desktop\Bufala-rapimen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826" y="2492896"/>
            <a:ext cx="5132388" cy="31940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059832" y="2145432"/>
            <a:ext cx="2880320" cy="1446550"/>
          </a:xfrm>
          <a:prstGeom prst="rect">
            <a:avLst/>
          </a:prstGeom>
          <a:noFill/>
        </p:spPr>
        <p:txBody>
          <a:bodyPr wrap="square" rtlCol="0">
            <a:spAutoFit/>
          </a:bodyPr>
          <a:lstStyle/>
          <a:p>
            <a:pPr algn="ctr"/>
            <a:r>
              <a:rPr lang="it-IT" sz="8800" dirty="0" smtClean="0">
                <a:solidFill>
                  <a:schemeClr val="bg1"/>
                </a:solidFill>
              </a:rPr>
              <a:t>?</a:t>
            </a:r>
            <a:endParaRPr lang="it-IT" sz="8800" dirty="0">
              <a:solidFill>
                <a:schemeClr val="bg1"/>
              </a:solidFill>
            </a:endParaRPr>
          </a:p>
        </p:txBody>
      </p:sp>
    </p:spTree>
    <p:extLst>
      <p:ext uri="{BB962C8B-B14F-4D97-AF65-F5344CB8AC3E}">
        <p14:creationId xmlns:p14="http://schemas.microsoft.com/office/powerpoint/2010/main" val="353291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chemeClr val="bg1"/>
                </a:solidFill>
                <a:effectLst>
                  <a:outerShdw blurRad="38100" dist="38100" dir="2700000" algn="tl">
                    <a:srgbClr val="000000">
                      <a:alpha val="43137"/>
                    </a:srgbClr>
                  </a:outerShdw>
                </a:effectLst>
              </a:rPr>
              <a:t>Debunking</a:t>
            </a:r>
            <a:r>
              <a:rPr lang="it-IT" b="1" dirty="0" smtClean="0">
                <a:solidFill>
                  <a:schemeClr val="bg1"/>
                </a:solidFill>
                <a:effectLst>
                  <a:outerShdw blurRad="38100" dist="38100" dir="2700000" algn="tl">
                    <a:srgbClr val="000000">
                      <a:alpha val="43137"/>
                    </a:srgbClr>
                  </a:outerShdw>
                </a:effectLst>
              </a:rPr>
              <a:t>: strumento utile?</a:t>
            </a:r>
            <a:endParaRPr lang="it-IT" b="1" dirty="0">
              <a:solidFill>
                <a:schemeClr val="bg1"/>
              </a:solidFill>
              <a:effectLst>
                <a:outerShdw blurRad="38100" dist="38100" dir="2700000" algn="tl">
                  <a:srgbClr val="000000">
                    <a:alpha val="43137"/>
                  </a:srgbClr>
                </a:outerShdw>
              </a:effectLs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340768"/>
            <a:ext cx="7495596" cy="3219802"/>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178" y="3140968"/>
            <a:ext cx="7055442" cy="3384000"/>
          </a:xfrm>
          <a:prstGeom prst="rect">
            <a:avLst/>
          </a:prstGeom>
        </p:spPr>
      </p:pic>
    </p:spTree>
    <p:extLst>
      <p:ext uri="{BB962C8B-B14F-4D97-AF65-F5344CB8AC3E}">
        <p14:creationId xmlns:p14="http://schemas.microsoft.com/office/powerpoint/2010/main" val="315755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chemeClr val="bg1"/>
                </a:solidFill>
              </a:rPr>
              <a:t>Quando una comunicazione «aggressiva» non funziona…</a:t>
            </a:r>
            <a:endParaRPr lang="it-IT" dirty="0">
              <a:solidFill>
                <a:schemeClr val="bg1"/>
              </a:solidFill>
            </a:endParaRPr>
          </a:p>
        </p:txBody>
      </p:sp>
      <p:sp>
        <p:nvSpPr>
          <p:cNvPr id="3" name="Segnaposto contenuto 2"/>
          <p:cNvSpPr>
            <a:spLocks noGrp="1"/>
          </p:cNvSpPr>
          <p:nvPr>
            <p:ph idx="1"/>
          </p:nvPr>
        </p:nvSpPr>
        <p:spPr>
          <a:xfrm>
            <a:off x="421196" y="2132856"/>
            <a:ext cx="8229600" cy="3528392"/>
          </a:xfrm>
        </p:spPr>
        <p:txBody>
          <a:bodyPr/>
          <a:lstStyle/>
          <a:p>
            <a:pPr>
              <a:buFontTx/>
              <a:buChar char="-"/>
            </a:pPr>
            <a:r>
              <a:rPr lang="it-IT" dirty="0" smtClean="0">
                <a:solidFill>
                  <a:schemeClr val="bg1"/>
                </a:solidFill>
              </a:rPr>
              <a:t>ASCOLTARE</a:t>
            </a:r>
          </a:p>
          <a:p>
            <a:pPr>
              <a:buFontTx/>
              <a:buChar char="-"/>
            </a:pPr>
            <a:r>
              <a:rPr lang="it-IT" dirty="0" smtClean="0">
                <a:solidFill>
                  <a:schemeClr val="bg1"/>
                </a:solidFill>
              </a:rPr>
              <a:t>DIALOGARE</a:t>
            </a:r>
          </a:p>
          <a:p>
            <a:pPr>
              <a:buFontTx/>
              <a:buChar char="-"/>
            </a:pPr>
            <a:r>
              <a:rPr lang="it-IT" dirty="0" smtClean="0">
                <a:solidFill>
                  <a:schemeClr val="bg1"/>
                </a:solidFill>
              </a:rPr>
              <a:t>COINVOLGERE</a:t>
            </a:r>
          </a:p>
          <a:p>
            <a:pPr>
              <a:buFontTx/>
              <a:buChar char="-"/>
            </a:pPr>
            <a:r>
              <a:rPr lang="it-IT" dirty="0" smtClean="0">
                <a:solidFill>
                  <a:schemeClr val="bg1"/>
                </a:solidFill>
              </a:rPr>
              <a:t>VERIFICARE</a:t>
            </a:r>
          </a:p>
          <a:p>
            <a:pPr>
              <a:buFontTx/>
              <a:buChar char="-"/>
            </a:pPr>
            <a:r>
              <a:rPr lang="it-IT" dirty="0" smtClean="0">
                <a:solidFill>
                  <a:schemeClr val="bg1"/>
                </a:solidFill>
              </a:rPr>
              <a:t>FARE RETE</a:t>
            </a:r>
          </a:p>
        </p:txBody>
      </p:sp>
      <p:sp>
        <p:nvSpPr>
          <p:cNvPr id="4" name="CasellaDiTesto 3"/>
          <p:cNvSpPr txBox="1"/>
          <p:nvPr/>
        </p:nvSpPr>
        <p:spPr>
          <a:xfrm>
            <a:off x="179512" y="6093296"/>
            <a:ext cx="8712968" cy="646331"/>
          </a:xfrm>
          <a:prstGeom prst="rect">
            <a:avLst/>
          </a:prstGeom>
          <a:noFill/>
        </p:spPr>
        <p:txBody>
          <a:bodyPr wrap="square" rtlCol="0">
            <a:spAutoFit/>
          </a:bodyPr>
          <a:lstStyle/>
          <a:p>
            <a:r>
              <a:rPr lang="it-IT" dirty="0">
                <a:solidFill>
                  <a:srgbClr val="FF0000"/>
                </a:solidFill>
              </a:rPr>
              <a:t>https://www.sanitainformazione.it/omceo-enti-territori/sanofi-lancia-5azioni-la-social-academy-sulla-salute/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564904"/>
            <a:ext cx="3248025" cy="2161413"/>
          </a:xfrm>
          <a:prstGeom prst="rect">
            <a:avLst/>
          </a:prstGeom>
        </p:spPr>
      </p:pic>
    </p:spTree>
    <p:extLst>
      <p:ext uri="{BB962C8B-B14F-4D97-AF65-F5344CB8AC3E}">
        <p14:creationId xmlns:p14="http://schemas.microsoft.com/office/powerpoint/2010/main" val="327655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b="1" dirty="0" smtClean="0">
                <a:solidFill>
                  <a:schemeClr val="bg1"/>
                </a:solidFill>
                <a:effectLst>
                  <a:outerShdw blurRad="38100" dist="38100" dir="2700000" algn="tl">
                    <a:srgbClr val="000000">
                      <a:alpha val="43137"/>
                    </a:srgbClr>
                  </a:outerShdw>
                </a:effectLst>
                <a:cs typeface="MV Boli" panose="02000500030200090000" pitchFamily="2" charset="0"/>
              </a:rPr>
              <a:t>Strumenti per verificare la veridicità di una notizia in sanità</a:t>
            </a:r>
            <a:endParaRPr lang="it-IT" b="1" dirty="0">
              <a:solidFill>
                <a:schemeClr val="bg1"/>
              </a:solidFill>
              <a:effectLst>
                <a:outerShdw blurRad="38100" dist="38100" dir="2700000" algn="tl">
                  <a:srgbClr val="000000">
                    <a:alpha val="43137"/>
                  </a:srgbClr>
                </a:outerShdw>
              </a:effectLst>
              <a:cs typeface="MV Boli" panose="02000500030200090000" pitchFamily="2" charset="0"/>
            </a:endParaRPr>
          </a:p>
        </p:txBody>
      </p:sp>
      <p:sp>
        <p:nvSpPr>
          <p:cNvPr id="3" name="Segnaposto contenuto 2"/>
          <p:cNvSpPr>
            <a:spLocks noGrp="1"/>
          </p:cNvSpPr>
          <p:nvPr>
            <p:ph sz="quarter" idx="4294967295"/>
          </p:nvPr>
        </p:nvSpPr>
        <p:spPr>
          <a:xfrm>
            <a:off x="251520" y="1484784"/>
            <a:ext cx="8784976" cy="5184576"/>
          </a:xfrm>
          <a:prstGeom prst="rect">
            <a:avLst/>
          </a:prstGeom>
        </p:spPr>
        <p:txBody>
          <a:bodyPr>
            <a:normAutofit fontScale="92500" lnSpcReduction="10000"/>
          </a:bodyPr>
          <a:lstStyle/>
          <a:p>
            <a:pPr algn="just"/>
            <a:r>
              <a:rPr lang="it-IT" sz="2400" b="1" dirty="0" smtClean="0">
                <a:solidFill>
                  <a:schemeClr val="bg1"/>
                </a:solidFill>
                <a:cs typeface="MV Boli" panose="02000500030200090000" pitchFamily="2" charset="0"/>
              </a:rPr>
              <a:t>Siti di </a:t>
            </a:r>
            <a:r>
              <a:rPr lang="it-IT" sz="2400" b="1" dirty="0" err="1" smtClean="0">
                <a:solidFill>
                  <a:schemeClr val="bg1"/>
                </a:solidFill>
                <a:cs typeface="MV Boli" panose="02000500030200090000" pitchFamily="2" charset="0"/>
              </a:rPr>
              <a:t>debunking</a:t>
            </a:r>
            <a:r>
              <a:rPr lang="it-IT" sz="2400" b="1" dirty="0">
                <a:solidFill>
                  <a:schemeClr val="bg1"/>
                </a:solidFill>
                <a:cs typeface="MV Boli" panose="02000500030200090000" pitchFamily="2" charset="0"/>
              </a:rPr>
              <a:t> </a:t>
            </a:r>
            <a:r>
              <a:rPr lang="it-IT" sz="2400" b="1" dirty="0" smtClean="0">
                <a:solidFill>
                  <a:schemeClr val="bg1"/>
                </a:solidFill>
                <a:cs typeface="MV Boli" panose="02000500030200090000" pitchFamily="2" charset="0"/>
              </a:rPr>
              <a:t>generico: (es: bufale.net)</a:t>
            </a:r>
            <a:endParaRPr lang="it-IT" sz="2400" dirty="0" smtClean="0">
              <a:solidFill>
                <a:schemeClr val="bg1"/>
              </a:solidFill>
              <a:cs typeface="MV Boli" panose="02000500030200090000" pitchFamily="2" charset="0"/>
            </a:endParaRPr>
          </a:p>
          <a:p>
            <a:pPr algn="just"/>
            <a:r>
              <a:rPr lang="it-IT" sz="2400" b="1" dirty="0">
                <a:solidFill>
                  <a:schemeClr val="bg1"/>
                </a:solidFill>
                <a:cs typeface="MV Boli" panose="02000500030200090000" pitchFamily="2" charset="0"/>
              </a:rPr>
              <a:t>il portale </a:t>
            </a:r>
            <a:r>
              <a:rPr lang="it-IT" sz="2400" b="1" dirty="0">
                <a:solidFill>
                  <a:srgbClr val="C00000"/>
                </a:solidFill>
                <a:effectLst>
                  <a:outerShdw blurRad="38100" dist="38100" dir="2700000" algn="tl">
                    <a:srgbClr val="000000">
                      <a:alpha val="43137"/>
                    </a:srgbClr>
                  </a:outerShdw>
                </a:effectLst>
                <a:cs typeface="MV Boli" panose="02000500030200090000" pitchFamily="2" charset="0"/>
              </a:rPr>
              <a:t>“Tumore? Ma è vero che…”</a:t>
            </a:r>
            <a:r>
              <a:rPr lang="it-IT" sz="2400" b="1" dirty="0">
                <a:solidFill>
                  <a:schemeClr val="bg1"/>
                </a:solidFill>
                <a:cs typeface="MV Boli" panose="02000500030200090000" pitchFamily="2" charset="0"/>
              </a:rPr>
              <a:t> lanciato da Fondazione AIOM e AIOM </a:t>
            </a:r>
            <a:r>
              <a:rPr lang="it-IT" sz="2400" dirty="0">
                <a:solidFill>
                  <a:schemeClr val="bg1"/>
                </a:solidFill>
                <a:cs typeface="MV Boli" panose="02000500030200090000" pitchFamily="2" charset="0"/>
              </a:rPr>
              <a:t>(società scientifica che riunisce più di 2.500 oncologi medici). </a:t>
            </a:r>
          </a:p>
          <a:p>
            <a:pPr algn="just"/>
            <a:r>
              <a:rPr lang="it-IT" sz="2400" dirty="0" smtClean="0">
                <a:solidFill>
                  <a:schemeClr val="bg1"/>
                </a:solidFill>
                <a:cs typeface="MV Boli" panose="02000500030200090000" pitchFamily="2" charset="0"/>
              </a:rPr>
              <a:t>per </a:t>
            </a:r>
            <a:r>
              <a:rPr lang="it-IT" sz="2400" dirty="0">
                <a:solidFill>
                  <a:schemeClr val="bg1"/>
                </a:solidFill>
                <a:cs typeface="MV Boli" panose="02000500030200090000" pitchFamily="2" charset="0"/>
              </a:rPr>
              <a:t>la prima volta in </a:t>
            </a:r>
            <a:r>
              <a:rPr lang="it-IT" sz="2400" dirty="0" smtClean="0">
                <a:solidFill>
                  <a:schemeClr val="bg1"/>
                </a:solidFill>
                <a:cs typeface="MV Boli" panose="02000500030200090000" pitchFamily="2" charset="0"/>
              </a:rPr>
              <a:t>Italia è stato costruito un sito </a:t>
            </a:r>
            <a:r>
              <a:rPr lang="it-IT" sz="2400" dirty="0">
                <a:solidFill>
                  <a:schemeClr val="bg1"/>
                </a:solidFill>
                <a:cs typeface="MV Boli" panose="02000500030200090000" pitchFamily="2" charset="0"/>
              </a:rPr>
              <a:t>web esclusivamente dedicato a contrastare la disinformazione in oncologia, l’area della medicina forse più vulnerabile da questo punto di vista. </a:t>
            </a:r>
            <a:endParaRPr lang="it-IT" sz="2400" dirty="0" smtClean="0">
              <a:solidFill>
                <a:schemeClr val="bg1"/>
              </a:solidFill>
              <a:cs typeface="MV Boli" panose="02000500030200090000" pitchFamily="2" charset="0"/>
            </a:endParaRPr>
          </a:p>
          <a:p>
            <a:pPr algn="just"/>
            <a:r>
              <a:rPr lang="it-IT" sz="2400" b="1" dirty="0" smtClean="0">
                <a:solidFill>
                  <a:srgbClr val="C00000"/>
                </a:solidFill>
                <a:effectLst>
                  <a:outerShdw blurRad="38100" dist="38100" dir="2700000" algn="tl">
                    <a:srgbClr val="000000">
                      <a:alpha val="43137"/>
                    </a:srgbClr>
                  </a:outerShdw>
                </a:effectLst>
                <a:cs typeface="MV Boli" panose="02000500030200090000" pitchFamily="2" charset="0"/>
              </a:rPr>
              <a:t>“</a:t>
            </a:r>
            <a:r>
              <a:rPr lang="it-IT" sz="2400" b="1" dirty="0">
                <a:solidFill>
                  <a:srgbClr val="C00000"/>
                </a:solidFill>
                <a:effectLst>
                  <a:outerShdw blurRad="38100" dist="38100" dir="2700000" algn="tl">
                    <a:srgbClr val="000000">
                      <a:alpha val="43137"/>
                    </a:srgbClr>
                  </a:outerShdw>
                </a:effectLst>
                <a:cs typeface="MV Boli" panose="02000500030200090000" pitchFamily="2" charset="0"/>
              </a:rPr>
              <a:t>ISSalute.it”</a:t>
            </a:r>
            <a:r>
              <a:rPr lang="it-IT" sz="2400" b="1" dirty="0">
                <a:solidFill>
                  <a:srgbClr val="C00000"/>
                </a:solidFill>
                <a:cs typeface="MV Boli" panose="02000500030200090000" pitchFamily="2" charset="0"/>
              </a:rPr>
              <a:t> </a:t>
            </a:r>
            <a:r>
              <a:rPr lang="it-IT" sz="2400" b="1" dirty="0">
                <a:solidFill>
                  <a:schemeClr val="bg1"/>
                </a:solidFill>
                <a:cs typeface="MV Boli" panose="02000500030200090000" pitchFamily="2" charset="0"/>
              </a:rPr>
              <a:t>il primo portale istituzionale contro le </a:t>
            </a:r>
            <a:r>
              <a:rPr lang="it-IT" sz="2400" b="1" dirty="0" err="1">
                <a:solidFill>
                  <a:schemeClr val="bg1"/>
                </a:solidFill>
                <a:cs typeface="MV Boli" panose="02000500030200090000" pitchFamily="2" charset="0"/>
              </a:rPr>
              <a:t>Fake</a:t>
            </a:r>
            <a:r>
              <a:rPr lang="it-IT" sz="2400" b="1" dirty="0">
                <a:solidFill>
                  <a:schemeClr val="bg1"/>
                </a:solidFill>
                <a:cs typeface="MV Boli" panose="02000500030200090000" pitchFamily="2" charset="0"/>
              </a:rPr>
              <a:t> news</a:t>
            </a:r>
          </a:p>
          <a:p>
            <a:pPr marL="0" indent="0" algn="just">
              <a:buNone/>
            </a:pPr>
            <a:r>
              <a:rPr lang="it-IT" sz="2400" dirty="0">
                <a:solidFill>
                  <a:schemeClr val="bg1"/>
                </a:solidFill>
                <a:cs typeface="MV Boli" panose="02000500030200090000" pitchFamily="2" charset="0"/>
              </a:rPr>
              <a:t>di facile consultazione, dedicato interamente al cittadino per informarsi, conoscere e scegliere sulla base di informazioni veritiere.</a:t>
            </a:r>
          </a:p>
          <a:p>
            <a:pPr algn="just"/>
            <a:r>
              <a:rPr lang="it-IT" sz="2400" b="1" dirty="0" smtClean="0">
                <a:solidFill>
                  <a:srgbClr val="C00000"/>
                </a:solidFill>
                <a:effectLst>
                  <a:outerShdw blurRad="38100" dist="38100" dir="2700000" algn="tl">
                    <a:srgbClr val="000000">
                      <a:alpha val="43137"/>
                    </a:srgbClr>
                  </a:outerShdw>
                </a:effectLst>
                <a:cs typeface="MV Boli" panose="02000500030200090000" pitchFamily="2" charset="0"/>
              </a:rPr>
              <a:t>‘</a:t>
            </a:r>
            <a:r>
              <a:rPr lang="it-IT" sz="2400" b="1" dirty="0">
                <a:solidFill>
                  <a:srgbClr val="C00000"/>
                </a:solidFill>
                <a:effectLst>
                  <a:outerShdw blurRad="38100" dist="38100" dir="2700000" algn="tl">
                    <a:srgbClr val="000000">
                      <a:alpha val="43137"/>
                    </a:srgbClr>
                  </a:outerShdw>
                </a:effectLst>
                <a:cs typeface="MV Boli" panose="02000500030200090000" pitchFamily="2" charset="0"/>
              </a:rPr>
              <a:t>Dottore ma è vero che?’ </a:t>
            </a:r>
            <a:r>
              <a:rPr lang="it-IT" sz="2400" b="1" dirty="0">
                <a:solidFill>
                  <a:schemeClr val="bg1"/>
                </a:solidFill>
                <a:cs typeface="MV Boli" panose="02000500030200090000" pitchFamily="2" charset="0"/>
              </a:rPr>
              <a:t>è il nuovo portale </a:t>
            </a:r>
            <a:r>
              <a:rPr lang="it-IT" sz="2400" b="1" dirty="0" err="1">
                <a:solidFill>
                  <a:schemeClr val="bg1"/>
                </a:solidFill>
                <a:cs typeface="MV Boli" panose="02000500030200090000" pitchFamily="2" charset="0"/>
              </a:rPr>
              <a:t>FNOMCeO</a:t>
            </a:r>
            <a:r>
              <a:rPr lang="it-IT" sz="2400" b="1" dirty="0">
                <a:solidFill>
                  <a:schemeClr val="bg1"/>
                </a:solidFill>
                <a:cs typeface="MV Boli" panose="02000500030200090000" pitchFamily="2" charset="0"/>
              </a:rPr>
              <a:t> per combattere le </a:t>
            </a:r>
            <a:r>
              <a:rPr lang="it-IT" sz="2400" b="1" dirty="0" err="1">
                <a:solidFill>
                  <a:schemeClr val="bg1"/>
                </a:solidFill>
                <a:cs typeface="MV Boli" panose="02000500030200090000" pitchFamily="2" charset="0"/>
              </a:rPr>
              <a:t>fake</a:t>
            </a:r>
            <a:r>
              <a:rPr lang="it-IT" sz="2400" b="1" dirty="0">
                <a:solidFill>
                  <a:schemeClr val="bg1"/>
                </a:solidFill>
                <a:cs typeface="MV Boli" panose="02000500030200090000" pitchFamily="2" charset="0"/>
              </a:rPr>
              <a:t> </a:t>
            </a:r>
            <a:r>
              <a:rPr lang="it-IT" sz="2400" b="1" dirty="0" smtClean="0">
                <a:solidFill>
                  <a:schemeClr val="bg1"/>
                </a:solidFill>
                <a:cs typeface="MV Boli" panose="02000500030200090000" pitchFamily="2" charset="0"/>
              </a:rPr>
              <a:t>news: </a:t>
            </a:r>
            <a:r>
              <a:rPr lang="it-IT" sz="2400" dirty="0" smtClean="0">
                <a:solidFill>
                  <a:schemeClr val="bg1"/>
                </a:solidFill>
                <a:cs typeface="MV Boli" panose="02000500030200090000" pitchFamily="2" charset="0"/>
              </a:rPr>
              <a:t>Un’arma </a:t>
            </a:r>
            <a:r>
              <a:rPr lang="it-IT" sz="2400" dirty="0">
                <a:solidFill>
                  <a:schemeClr val="bg1"/>
                </a:solidFill>
                <a:cs typeface="MV Boli" panose="02000500030200090000" pitchFamily="2" charset="0"/>
              </a:rPr>
              <a:t>di difesa per il cittadino confuso dalla cattiva informazione e un supporto per il professionista </a:t>
            </a:r>
            <a:r>
              <a:rPr lang="it-IT" sz="2400" dirty="0" smtClean="0">
                <a:solidFill>
                  <a:schemeClr val="bg1"/>
                </a:solidFill>
                <a:cs typeface="MV Boli" panose="02000500030200090000" pitchFamily="2" charset="0"/>
              </a:rPr>
              <a:t>sanitario.</a:t>
            </a:r>
          </a:p>
          <a:p>
            <a:pPr algn="just"/>
            <a:r>
              <a:rPr lang="it-IT" sz="2400" dirty="0" smtClean="0">
                <a:solidFill>
                  <a:schemeClr val="bg1"/>
                </a:solidFill>
                <a:cs typeface="MV Boli" panose="02000500030200090000" pitchFamily="2" charset="0"/>
              </a:rPr>
              <a:t>E per i </a:t>
            </a:r>
            <a:r>
              <a:rPr lang="it-IT" sz="2400" b="1" dirty="0" smtClean="0">
                <a:solidFill>
                  <a:srgbClr val="C00000"/>
                </a:solidFill>
                <a:effectLst>
                  <a:outerShdw blurRad="38100" dist="38100" dir="2700000" algn="tl">
                    <a:srgbClr val="000000">
                      <a:alpha val="43137"/>
                    </a:srgbClr>
                  </a:outerShdw>
                </a:effectLst>
                <a:cs typeface="MV Boli" panose="02000500030200090000" pitchFamily="2" charset="0"/>
              </a:rPr>
              <a:t>Professionisti</a:t>
            </a:r>
            <a:r>
              <a:rPr lang="it-IT" sz="2400" dirty="0" smtClean="0">
                <a:solidFill>
                  <a:schemeClr val="bg1"/>
                </a:solidFill>
                <a:cs typeface="MV Boli" panose="02000500030200090000" pitchFamily="2" charset="0"/>
              </a:rPr>
              <a:t>… siti istituzionali di Ordini, società scientifiche, motori di ricerca specifici….</a:t>
            </a:r>
            <a:endParaRPr lang="it-IT" sz="2400" dirty="0">
              <a:solidFill>
                <a:schemeClr val="bg1"/>
              </a:solidFill>
              <a:cs typeface="MV Boli" panose="02000500030200090000" pitchFamily="2" charset="0"/>
            </a:endParaRPr>
          </a:p>
          <a:p>
            <a:pPr marL="0" indent="0" algn="just">
              <a:buNone/>
            </a:pPr>
            <a:endParaRPr lang="it-IT" sz="1800" dirty="0">
              <a:solidFill>
                <a:schemeClr val="bg1"/>
              </a:solidFill>
              <a:cs typeface="MV Boli" panose="02000500030200090000" pitchFamily="2" charset="0"/>
            </a:endParaRPr>
          </a:p>
          <a:p>
            <a:pPr marL="0" indent="0" algn="just">
              <a:buNone/>
            </a:pPr>
            <a:endParaRPr lang="it-IT" sz="1800" dirty="0">
              <a:solidFill>
                <a:schemeClr val="bg1"/>
              </a:solidFill>
              <a:cs typeface="MV Boli" panose="02000500030200090000" pitchFamily="2" charset="0"/>
            </a:endParaRPr>
          </a:p>
          <a:p>
            <a:pPr algn="just"/>
            <a:endParaRPr lang="it-IT" sz="1800" dirty="0" smtClean="0">
              <a:solidFill>
                <a:schemeClr val="bg1"/>
              </a:solidFill>
              <a:cs typeface="MV Boli" panose="02000500030200090000" pitchFamily="2" charset="0"/>
            </a:endParaRPr>
          </a:p>
          <a:p>
            <a:pPr marL="0" indent="0" algn="just">
              <a:buNone/>
            </a:pPr>
            <a:endParaRPr lang="it-IT" sz="1800" dirty="0">
              <a:solidFill>
                <a:schemeClr val="bg1"/>
              </a:solidFill>
              <a:cs typeface="MV Boli" panose="02000500030200090000" pitchFamily="2" charset="0"/>
            </a:endParaRPr>
          </a:p>
          <a:p>
            <a:pPr marL="0" indent="0" algn="just">
              <a:buNone/>
            </a:pPr>
            <a:endParaRPr lang="it-IT" sz="1800" dirty="0">
              <a:solidFill>
                <a:schemeClr val="bg1"/>
              </a:solidFill>
              <a:cs typeface="MV Boli" panose="02000500030200090000" pitchFamily="2" charset="0"/>
            </a:endParaRPr>
          </a:p>
        </p:txBody>
      </p:sp>
    </p:spTree>
    <p:extLst>
      <p:ext uri="{BB962C8B-B14F-4D97-AF65-F5344CB8AC3E}">
        <p14:creationId xmlns:p14="http://schemas.microsoft.com/office/powerpoint/2010/main" val="42339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9" y="1371149"/>
            <a:ext cx="9144000" cy="4074491"/>
          </a:xfrm>
          <a:prstGeom prst="rect">
            <a:avLst/>
          </a:prstGeom>
        </p:spPr>
      </p:pic>
    </p:spTree>
    <p:extLst>
      <p:ext uri="{BB962C8B-B14F-4D97-AF65-F5344CB8AC3E}">
        <p14:creationId xmlns:p14="http://schemas.microsoft.com/office/powerpoint/2010/main" val="22903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11" y="189501"/>
            <a:ext cx="7075512" cy="3696542"/>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32" y="424504"/>
            <a:ext cx="7081864" cy="3226535"/>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03" y="620688"/>
            <a:ext cx="7018349" cy="3766408"/>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1052736"/>
            <a:ext cx="6910375" cy="3690191"/>
          </a:xfrm>
          <a:prstGeom prst="rect">
            <a:avLst/>
          </a:prstGeom>
        </p:spPr>
      </p:pic>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3688" y="1891688"/>
            <a:ext cx="7107269" cy="3518702"/>
          </a:xfrm>
          <a:prstGeom prst="rect">
            <a:avLst/>
          </a:prstGeom>
        </p:spPr>
      </p:pic>
    </p:spTree>
    <p:extLst>
      <p:ext uri="{BB962C8B-B14F-4D97-AF65-F5344CB8AC3E}">
        <p14:creationId xmlns:p14="http://schemas.microsoft.com/office/powerpoint/2010/main" val="73146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685331" y="1556792"/>
            <a:ext cx="7772870" cy="4516796"/>
          </a:xfrm>
          <a:prstGeom prst="rect">
            <a:avLst/>
          </a:prstGeom>
        </p:spPr>
        <p:txBody>
          <a:bodyPr>
            <a:noAutofit/>
          </a:bodyPr>
          <a:lstStyle/>
          <a:p>
            <a:pPr marL="457200" indent="-457200" algn="just">
              <a:buFont typeface="+mj-lt"/>
              <a:buAutoNum type="arabicPeriod"/>
            </a:pPr>
            <a:r>
              <a:rPr lang="it-IT" sz="2400" b="1" dirty="0" smtClean="0">
                <a:solidFill>
                  <a:schemeClr val="bg1"/>
                </a:solidFill>
                <a:cs typeface="MV Boli" panose="02000500030200090000" pitchFamily="2" charset="0"/>
              </a:rPr>
              <a:t>occhio alle fonti: </a:t>
            </a:r>
            <a:r>
              <a:rPr lang="it-IT" sz="2400" dirty="0" smtClean="0">
                <a:solidFill>
                  <a:schemeClr val="bg1"/>
                </a:solidFill>
                <a:cs typeface="MV Boli" panose="02000500030200090000" pitchFamily="2" charset="0"/>
              </a:rPr>
              <a:t>privilegiare </a:t>
            </a:r>
            <a:r>
              <a:rPr lang="it-IT" sz="2400" dirty="0" smtClean="0">
                <a:solidFill>
                  <a:schemeClr val="bg1"/>
                </a:solidFill>
                <a:effectLst>
                  <a:outerShdw blurRad="38100" dist="38100" dir="2700000" algn="tl">
                    <a:srgbClr val="000000">
                      <a:alpha val="43137"/>
                    </a:srgbClr>
                  </a:outerShdw>
                </a:effectLst>
                <a:cs typeface="MV Boli" panose="02000500030200090000" pitchFamily="2" charset="0"/>
              </a:rPr>
              <a:t>pagine ufficiali </a:t>
            </a:r>
            <a:r>
              <a:rPr lang="it-IT" sz="2400" dirty="0" smtClean="0">
                <a:solidFill>
                  <a:schemeClr val="bg1"/>
                </a:solidFill>
                <a:cs typeface="MV Boli" panose="02000500030200090000" pitchFamily="2" charset="0"/>
              </a:rPr>
              <a:t>di organizzazioni riconosciute e affidabili</a:t>
            </a:r>
          </a:p>
          <a:p>
            <a:pPr marL="457200" indent="-457200" algn="just">
              <a:buFont typeface="+mj-lt"/>
              <a:buAutoNum type="arabicPeriod"/>
            </a:pPr>
            <a:r>
              <a:rPr lang="it-IT" sz="2400" b="1" dirty="0" smtClean="0">
                <a:solidFill>
                  <a:schemeClr val="bg1"/>
                </a:solidFill>
                <a:cs typeface="MV Boli" panose="02000500030200090000" pitchFamily="2" charset="0"/>
              </a:rPr>
              <a:t>forum e blog sono particolarmente insidiosi </a:t>
            </a:r>
            <a:r>
              <a:rPr lang="it-IT" sz="2400" dirty="0" smtClean="0">
                <a:solidFill>
                  <a:schemeClr val="bg1"/>
                </a:solidFill>
                <a:cs typeface="MV Boli" panose="02000500030200090000" pitchFamily="2" charset="0"/>
              </a:rPr>
              <a:t>perché suscitano </a:t>
            </a:r>
            <a:r>
              <a:rPr lang="it-IT" sz="2400" dirty="0" smtClean="0">
                <a:solidFill>
                  <a:schemeClr val="bg1"/>
                </a:solidFill>
                <a:effectLst>
                  <a:outerShdw blurRad="38100" dist="38100" dir="2700000" algn="tl">
                    <a:srgbClr val="000000">
                      <a:alpha val="43137"/>
                    </a:srgbClr>
                  </a:outerShdw>
                </a:effectLst>
                <a:cs typeface="MV Boli" panose="02000500030200090000" pitchFamily="2" charset="0"/>
              </a:rPr>
              <a:t>empatia</a:t>
            </a:r>
            <a:r>
              <a:rPr lang="it-IT" sz="2400" dirty="0" smtClean="0">
                <a:solidFill>
                  <a:schemeClr val="bg1"/>
                </a:solidFill>
                <a:cs typeface="MV Boli" panose="02000500030200090000" pitchFamily="2" charset="0"/>
              </a:rPr>
              <a:t>!</a:t>
            </a:r>
          </a:p>
          <a:p>
            <a:pPr marL="457200" indent="-457200" algn="just">
              <a:buFont typeface="+mj-lt"/>
              <a:buAutoNum type="arabicPeriod"/>
            </a:pPr>
            <a:r>
              <a:rPr lang="it-IT" sz="2400" b="1" dirty="0" smtClean="0">
                <a:solidFill>
                  <a:schemeClr val="bg1"/>
                </a:solidFill>
                <a:cs typeface="MV Boli" panose="02000500030200090000" pitchFamily="2" charset="0"/>
              </a:rPr>
              <a:t>controlliamo le date: </a:t>
            </a:r>
            <a:r>
              <a:rPr lang="it-IT" sz="2400" dirty="0" smtClean="0">
                <a:solidFill>
                  <a:schemeClr val="bg1"/>
                </a:solidFill>
                <a:cs typeface="MV Boli" panose="02000500030200090000" pitchFamily="2" charset="0"/>
              </a:rPr>
              <a:t>la verifica della </a:t>
            </a:r>
            <a:r>
              <a:rPr lang="it-IT" sz="2400" dirty="0" smtClean="0">
                <a:solidFill>
                  <a:schemeClr val="bg1"/>
                </a:solidFill>
                <a:effectLst>
                  <a:outerShdw blurRad="38100" dist="38100" dir="2700000" algn="tl">
                    <a:srgbClr val="000000">
                      <a:alpha val="43137"/>
                    </a:srgbClr>
                  </a:outerShdw>
                </a:effectLst>
                <a:cs typeface="MV Boli" panose="02000500030200090000" pitchFamily="2" charset="0"/>
              </a:rPr>
              <a:t>tempistica </a:t>
            </a:r>
            <a:r>
              <a:rPr lang="it-IT" sz="2400" dirty="0" smtClean="0">
                <a:solidFill>
                  <a:schemeClr val="bg1"/>
                </a:solidFill>
                <a:cs typeface="MV Boli" panose="02000500030200090000" pitchFamily="2" charset="0"/>
              </a:rPr>
              <a:t>è cruciale</a:t>
            </a:r>
          </a:p>
          <a:p>
            <a:pPr marL="457200" indent="-457200" algn="just">
              <a:buFont typeface="+mj-lt"/>
              <a:buAutoNum type="arabicPeriod"/>
            </a:pPr>
            <a:r>
              <a:rPr lang="it-IT" sz="2400" b="1" dirty="0" smtClean="0">
                <a:solidFill>
                  <a:schemeClr val="bg1"/>
                </a:solidFill>
                <a:cs typeface="MV Boli" panose="02000500030200090000" pitchFamily="2" charset="0"/>
              </a:rPr>
              <a:t>non cerchiamo solo conferme</a:t>
            </a:r>
            <a:r>
              <a:rPr lang="it-IT" sz="2400" dirty="0" smtClean="0">
                <a:solidFill>
                  <a:schemeClr val="bg1"/>
                </a:solidFill>
                <a:cs typeface="MV Boli" panose="02000500030200090000" pitchFamily="2" charset="0"/>
              </a:rPr>
              <a:t>: attenzione al funzionamento dei motori di ricerca (tendono a proporre informazioni che ricalcano le ricerche precedenti) e alla nostra stessa mente!</a:t>
            </a:r>
          </a:p>
          <a:p>
            <a:pPr marL="457200" indent="-457200" algn="just">
              <a:buFont typeface="+mj-lt"/>
              <a:buAutoNum type="arabicPeriod"/>
            </a:pPr>
            <a:r>
              <a:rPr lang="it-IT" sz="2400" b="1" dirty="0" smtClean="0">
                <a:solidFill>
                  <a:schemeClr val="bg1"/>
                </a:solidFill>
                <a:cs typeface="MV Boli" panose="02000500030200090000" pitchFamily="2" charset="0"/>
              </a:rPr>
              <a:t>attenzione a ciò che percepiamo </a:t>
            </a:r>
            <a:r>
              <a:rPr lang="it-IT" sz="2400" dirty="0" smtClean="0">
                <a:solidFill>
                  <a:schemeClr val="bg1"/>
                </a:solidFill>
                <a:cs typeface="MV Boli" panose="02000500030200090000" pitchFamily="2" charset="0"/>
              </a:rPr>
              <a:t>quando leggiamo: si tende a dare maggior fiducia a ciò che è in linea con quanto già sappiamo/crediamo</a:t>
            </a:r>
          </a:p>
          <a:p>
            <a:pPr marL="0" indent="0" algn="just">
              <a:buNone/>
            </a:pPr>
            <a:endParaRPr lang="it-IT" sz="2400" dirty="0" smtClean="0">
              <a:solidFill>
                <a:schemeClr val="bg1"/>
              </a:solidFill>
              <a:cs typeface="MV Boli" panose="02000500030200090000" pitchFamily="2" charset="0"/>
            </a:endParaRPr>
          </a:p>
          <a:p>
            <a:pPr marL="457200" indent="-457200" algn="just">
              <a:buFont typeface="+mj-lt"/>
              <a:buAutoNum type="arabicPeriod"/>
            </a:pPr>
            <a:endParaRPr lang="it-IT" sz="2400" dirty="0">
              <a:solidFill>
                <a:schemeClr val="bg1"/>
              </a:solidFill>
              <a:cs typeface="MV Boli" panose="02000500030200090000" pitchFamily="2" charset="0"/>
            </a:endParaRPr>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8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Decalogo </a:t>
            </a:r>
            <a:r>
              <a:rPr lang="it-IT"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
            </a:r>
            <a:br>
              <a:rPr lang="it-IT"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br>
            <a:r>
              <a:rPr lang="it-IT" sz="2000" b="1" dirty="0" err="1"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healt</a:t>
            </a:r>
            <a:r>
              <a:rPr lang="it-IT" sz="20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 </a:t>
            </a:r>
            <a:r>
              <a:rPr lang="it-IT" sz="2000" b="1" dirty="0" err="1"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literacy</a:t>
            </a:r>
            <a:r>
              <a:rPr lang="it-IT" sz="20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 stilato da </a:t>
            </a:r>
            <a:r>
              <a:rPr lang="it-IT" sz="2000" b="1" dirty="0" err="1"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ibsa</a:t>
            </a:r>
            <a:r>
              <a:rPr lang="it-IT" sz="20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 </a:t>
            </a:r>
            <a:r>
              <a:rPr lang="it-IT" sz="2000" b="1" dirty="0" err="1"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foundation</a:t>
            </a:r>
            <a:endParaRPr lang="it-IT" sz="2000" b="1" dirty="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endParaRPr>
          </a:p>
        </p:txBody>
      </p:sp>
    </p:spTree>
    <p:extLst>
      <p:ext uri="{BB962C8B-B14F-4D97-AF65-F5344CB8AC3E}">
        <p14:creationId xmlns:p14="http://schemas.microsoft.com/office/powerpoint/2010/main" val="51659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395536" y="1268760"/>
            <a:ext cx="8060902" cy="5178278"/>
          </a:xfrm>
          <a:prstGeom prst="rect">
            <a:avLst/>
          </a:prstGeom>
        </p:spPr>
        <p:txBody>
          <a:bodyPr>
            <a:noAutofit/>
          </a:bodyPr>
          <a:lstStyle/>
          <a:p>
            <a:pPr marL="457200" indent="-457200" algn="just">
              <a:buFont typeface="+mj-lt"/>
              <a:buAutoNum type="arabicPeriod" startAt="6"/>
            </a:pPr>
            <a:r>
              <a:rPr lang="it-IT" sz="2400" b="1" dirty="0" smtClean="0">
                <a:solidFill>
                  <a:schemeClr val="bg1"/>
                </a:solidFill>
                <a:cs typeface="MV Boli" panose="02000500030200090000" pitchFamily="2" charset="0"/>
              </a:rPr>
              <a:t>non </a:t>
            </a:r>
            <a:r>
              <a:rPr lang="it-IT" sz="2400" b="1" dirty="0" err="1" smtClean="0">
                <a:solidFill>
                  <a:schemeClr val="bg1"/>
                </a:solidFill>
                <a:cs typeface="MV Boli" panose="02000500030200090000" pitchFamily="2" charset="0"/>
              </a:rPr>
              <a:t>vergognamoci</a:t>
            </a:r>
            <a:r>
              <a:rPr lang="it-IT" sz="2400" b="1" dirty="0" smtClean="0">
                <a:solidFill>
                  <a:schemeClr val="bg1"/>
                </a:solidFill>
                <a:cs typeface="MV Boli" panose="02000500030200090000" pitchFamily="2" charset="0"/>
              </a:rPr>
              <a:t> di </a:t>
            </a:r>
            <a:r>
              <a:rPr lang="it-IT" sz="2400" b="1" dirty="0" smtClean="0">
                <a:solidFill>
                  <a:schemeClr val="bg1"/>
                </a:solidFill>
                <a:effectLst>
                  <a:outerShdw blurRad="38100" dist="38100" dir="2700000" algn="tl">
                    <a:srgbClr val="000000">
                      <a:alpha val="43137"/>
                    </a:srgbClr>
                  </a:outerShdw>
                </a:effectLst>
                <a:cs typeface="MV Boli" panose="02000500030200090000" pitchFamily="2" charset="0"/>
              </a:rPr>
              <a:t>chiedere</a:t>
            </a:r>
            <a:r>
              <a:rPr lang="it-IT" sz="2400" dirty="0" smtClean="0">
                <a:solidFill>
                  <a:schemeClr val="bg1"/>
                </a:solidFill>
                <a:cs typeface="MV Boli" panose="02000500030200090000" pitchFamily="2" charset="0"/>
              </a:rPr>
              <a:t>! soprattutto quando ci sono in gioco informazioni sanitarie</a:t>
            </a:r>
          </a:p>
          <a:p>
            <a:pPr marL="457200" indent="-457200" algn="just">
              <a:buFont typeface="+mj-lt"/>
              <a:buAutoNum type="arabicPeriod" startAt="6"/>
            </a:pPr>
            <a:r>
              <a:rPr lang="it-IT" sz="2400" b="1" dirty="0" smtClean="0">
                <a:solidFill>
                  <a:schemeClr val="bg1"/>
                </a:solidFill>
                <a:cs typeface="MV Boli" panose="02000500030200090000" pitchFamily="2" charset="0"/>
              </a:rPr>
              <a:t>non andiamo da soli dal medico</a:t>
            </a:r>
            <a:r>
              <a:rPr lang="it-IT" sz="2400" dirty="0" smtClean="0">
                <a:solidFill>
                  <a:schemeClr val="bg1"/>
                </a:solidFill>
                <a:cs typeface="MV Boli" panose="02000500030200090000" pitchFamily="2" charset="0"/>
              </a:rPr>
              <a:t>: farci accompagnare da qualcuno diminuisce la soggezione psicologica e contribuisce a migliorare la comprensione di quanto detto</a:t>
            </a:r>
          </a:p>
          <a:p>
            <a:pPr marL="457200" indent="-457200" algn="just">
              <a:buFont typeface="+mj-lt"/>
              <a:buAutoNum type="arabicPeriod" startAt="6"/>
            </a:pPr>
            <a:r>
              <a:rPr lang="it-IT" sz="2400" b="1" dirty="0" smtClean="0">
                <a:solidFill>
                  <a:schemeClr val="bg1"/>
                </a:solidFill>
                <a:cs typeface="MV Boli" panose="02000500030200090000" pitchFamily="2" charset="0"/>
              </a:rPr>
              <a:t>ripetiamo quello che abbiamo capito </a:t>
            </a:r>
            <a:r>
              <a:rPr lang="it-IT" sz="2400" dirty="0" smtClean="0">
                <a:solidFill>
                  <a:schemeClr val="bg1"/>
                </a:solidFill>
                <a:cs typeface="MV Boli" panose="02000500030200090000" pitchFamily="2" charset="0"/>
              </a:rPr>
              <a:t>per avere un’ulteriore conferma di aver capito bene</a:t>
            </a:r>
          </a:p>
          <a:p>
            <a:pPr marL="457200" indent="-457200" algn="just">
              <a:buFont typeface="+mj-lt"/>
              <a:buAutoNum type="arabicPeriod" startAt="6"/>
            </a:pPr>
            <a:r>
              <a:rPr lang="it-IT" sz="2400" b="1" dirty="0" smtClean="0">
                <a:solidFill>
                  <a:schemeClr val="bg1"/>
                </a:solidFill>
                <a:cs typeface="MV Boli" panose="02000500030200090000" pitchFamily="2" charset="0"/>
              </a:rPr>
              <a:t>capire a cosa servono i farmaci che si prendono</a:t>
            </a:r>
            <a:r>
              <a:rPr lang="it-IT" sz="2400" dirty="0" smtClean="0">
                <a:solidFill>
                  <a:schemeClr val="bg1"/>
                </a:solidFill>
                <a:cs typeface="MV Boli" panose="02000500030200090000" pitchFamily="2" charset="0"/>
              </a:rPr>
              <a:t>: se necessario </a:t>
            </a:r>
            <a:r>
              <a:rPr lang="it-IT" sz="2400" dirty="0" smtClean="0">
                <a:solidFill>
                  <a:schemeClr val="bg1"/>
                </a:solidFill>
                <a:effectLst>
                  <a:outerShdw blurRad="38100" dist="38100" dir="2700000" algn="tl">
                    <a:srgbClr val="000000">
                      <a:alpha val="43137"/>
                    </a:srgbClr>
                  </a:outerShdw>
                </a:effectLst>
                <a:cs typeface="MV Boli" panose="02000500030200090000" pitchFamily="2" charset="0"/>
              </a:rPr>
              <a:t>facciamo domande </a:t>
            </a:r>
            <a:r>
              <a:rPr lang="it-IT" sz="2400" dirty="0" smtClean="0">
                <a:solidFill>
                  <a:schemeClr val="bg1"/>
                </a:solidFill>
                <a:cs typeface="MV Boli" panose="02000500030200090000" pitchFamily="2" charset="0"/>
              </a:rPr>
              <a:t>che ci aiutino a comprendere meglio</a:t>
            </a:r>
          </a:p>
          <a:p>
            <a:pPr marL="457200" indent="-457200" algn="just">
              <a:buFont typeface="+mj-lt"/>
              <a:buAutoNum type="arabicPeriod" startAt="6"/>
            </a:pPr>
            <a:r>
              <a:rPr lang="it-IT" sz="2400" b="1" dirty="0" smtClean="0">
                <a:solidFill>
                  <a:schemeClr val="bg1"/>
                </a:solidFill>
                <a:cs typeface="MV Boli" panose="02000500030200090000" pitchFamily="2" charset="0"/>
              </a:rPr>
              <a:t>la medicina è </a:t>
            </a:r>
            <a:r>
              <a:rPr lang="it-IT" sz="2400" b="1" dirty="0" smtClean="0">
                <a:solidFill>
                  <a:schemeClr val="bg1"/>
                </a:solidFill>
                <a:effectLst>
                  <a:outerShdw blurRad="38100" dist="38100" dir="2700000" algn="tl">
                    <a:srgbClr val="000000">
                      <a:alpha val="43137"/>
                    </a:srgbClr>
                  </a:outerShdw>
                </a:effectLst>
                <a:cs typeface="MV Boli" panose="02000500030200090000" pitchFamily="2" charset="0"/>
              </a:rPr>
              <a:t>personalizzata</a:t>
            </a:r>
            <a:r>
              <a:rPr lang="it-IT" sz="2400" b="1" dirty="0" smtClean="0">
                <a:solidFill>
                  <a:schemeClr val="bg1"/>
                </a:solidFill>
                <a:cs typeface="MV Boli" panose="02000500030200090000" pitchFamily="2" charset="0"/>
              </a:rPr>
              <a:t>: </a:t>
            </a:r>
            <a:r>
              <a:rPr lang="it-IT" sz="2400" dirty="0" smtClean="0">
                <a:solidFill>
                  <a:schemeClr val="bg1"/>
                </a:solidFill>
                <a:cs typeface="MV Boli" panose="02000500030200090000" pitchFamily="2" charset="0"/>
              </a:rPr>
              <a:t>l’informazione sul web non potrà mai essere pensata per il singolo paziente che deve sempre confrontarsi con un </a:t>
            </a:r>
            <a:r>
              <a:rPr lang="it-IT" sz="2400" dirty="0" err="1" smtClean="0">
                <a:solidFill>
                  <a:schemeClr val="bg1"/>
                </a:solidFill>
                <a:cs typeface="MV Boli" panose="02000500030200090000" pitchFamily="2" charset="0"/>
              </a:rPr>
              <a:t>professinista</a:t>
            </a:r>
            <a:r>
              <a:rPr lang="it-IT" sz="2400" dirty="0" smtClean="0">
                <a:solidFill>
                  <a:schemeClr val="bg1"/>
                </a:solidFill>
                <a:cs typeface="MV Boli" panose="02000500030200090000" pitchFamily="2" charset="0"/>
              </a:rPr>
              <a:t> in relazione alla sua specifica personale condizione.</a:t>
            </a:r>
            <a:endParaRPr lang="it-IT" sz="2400" dirty="0">
              <a:solidFill>
                <a:schemeClr val="bg1"/>
              </a:solidFill>
              <a:cs typeface="MV Boli" panose="02000500030200090000" pitchFamily="2" charset="0"/>
            </a:endParaRPr>
          </a:p>
        </p:txBody>
      </p:sp>
      <p:sp>
        <p:nvSpPr>
          <p:cNvPr id="4" name="Titolo 1"/>
          <p:cNvSpPr>
            <a:spLocks noGrp="1"/>
          </p:cNvSpPr>
          <p:nvPr>
            <p:ph type="title"/>
          </p:nvPr>
        </p:nvSpPr>
        <p:spPr>
          <a:xfrm>
            <a:off x="457200" y="274638"/>
            <a:ext cx="8229600" cy="1143000"/>
          </a:xfrm>
        </p:spPr>
        <p:txBody>
          <a:bodyPr/>
          <a:lstStyle/>
          <a:p>
            <a:r>
              <a:rPr lang="it-IT" sz="48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Decalogo </a:t>
            </a:r>
            <a:r>
              <a:rPr lang="it-IT" sz="44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
            </a:r>
            <a:br>
              <a:rPr lang="it-IT" sz="44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br>
            <a:r>
              <a:rPr lang="it-IT" sz="2000" b="1" dirty="0" err="1"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healt</a:t>
            </a:r>
            <a:r>
              <a:rPr lang="it-IT" sz="20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 </a:t>
            </a:r>
            <a:r>
              <a:rPr lang="it-IT" sz="2000" b="1" dirty="0" err="1"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literacy</a:t>
            </a:r>
            <a:r>
              <a:rPr lang="it-IT" sz="20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 stilato da </a:t>
            </a:r>
            <a:r>
              <a:rPr lang="it-IT" sz="2000" b="1" dirty="0" err="1"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ibsa</a:t>
            </a:r>
            <a:r>
              <a:rPr lang="it-IT" sz="20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 </a:t>
            </a:r>
            <a:r>
              <a:rPr lang="it-IT" sz="2000" b="1" dirty="0" err="1"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foundation</a:t>
            </a:r>
            <a:endParaRPr lang="it-IT" sz="2000" b="1" dirty="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endParaRPr>
          </a:p>
        </p:txBody>
      </p:sp>
    </p:spTree>
    <p:extLst>
      <p:ext uri="{BB962C8B-B14F-4D97-AF65-F5344CB8AC3E}">
        <p14:creationId xmlns:p14="http://schemas.microsoft.com/office/powerpoint/2010/main" val="28698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bg1"/>
                </a:solidFill>
              </a:rPr>
              <a:t>Un pizzico di Deontologia</a:t>
            </a:r>
            <a:endParaRPr lang="it-IT" b="1" dirty="0">
              <a:solidFill>
                <a:schemeClr val="bg1"/>
              </a:solidFill>
            </a:endParaRPr>
          </a:p>
        </p:txBody>
      </p:sp>
      <p:sp>
        <p:nvSpPr>
          <p:cNvPr id="3" name="Segnaposto contenuto 2"/>
          <p:cNvSpPr>
            <a:spLocks noGrp="1"/>
          </p:cNvSpPr>
          <p:nvPr>
            <p:ph idx="1"/>
          </p:nvPr>
        </p:nvSpPr>
        <p:spPr>
          <a:xfrm>
            <a:off x="323528" y="1340768"/>
            <a:ext cx="8496944" cy="4968552"/>
          </a:xfrm>
        </p:spPr>
        <p:txBody>
          <a:bodyPr>
            <a:normAutofit lnSpcReduction="10000"/>
          </a:bodyPr>
          <a:lstStyle/>
          <a:p>
            <a:r>
              <a:rPr lang="it-IT" b="1" dirty="0">
                <a:solidFill>
                  <a:schemeClr val="bg1"/>
                </a:solidFill>
              </a:rPr>
              <a:t>Articolo 9</a:t>
            </a:r>
            <a:br>
              <a:rPr lang="it-IT" b="1" dirty="0">
                <a:solidFill>
                  <a:schemeClr val="bg1"/>
                </a:solidFill>
              </a:rPr>
            </a:br>
            <a:r>
              <a:rPr lang="it-IT" dirty="0">
                <a:solidFill>
                  <a:schemeClr val="bg1"/>
                </a:solidFill>
              </a:rPr>
              <a:t>L’infermiere, nell’agire professionale, si impegna ad operare con prudenza al fine di non nuocere</a:t>
            </a:r>
            <a:r>
              <a:rPr lang="it-IT" dirty="0" smtClean="0">
                <a:solidFill>
                  <a:schemeClr val="bg1"/>
                </a:solidFill>
              </a:rPr>
              <a:t>.</a:t>
            </a:r>
          </a:p>
          <a:p>
            <a:r>
              <a:rPr lang="it-IT" b="1" dirty="0">
                <a:solidFill>
                  <a:schemeClr val="bg1"/>
                </a:solidFill>
              </a:rPr>
              <a:t>Articolo 11</a:t>
            </a:r>
            <a:br>
              <a:rPr lang="it-IT" b="1" dirty="0">
                <a:solidFill>
                  <a:schemeClr val="bg1"/>
                </a:solidFill>
              </a:rPr>
            </a:br>
            <a:r>
              <a:rPr lang="it-IT" dirty="0">
                <a:solidFill>
                  <a:schemeClr val="bg1"/>
                </a:solidFill>
              </a:rPr>
              <a:t>L’infermiere fonda il proprio operato su conoscenze validate </a:t>
            </a:r>
            <a:r>
              <a:rPr lang="it-IT" dirty="0" smtClean="0">
                <a:solidFill>
                  <a:schemeClr val="bg1"/>
                </a:solidFill>
              </a:rPr>
              <a:t>[…</a:t>
            </a:r>
            <a:r>
              <a:rPr lang="it-IT" b="1" dirty="0" smtClean="0">
                <a:solidFill>
                  <a:schemeClr val="bg1"/>
                </a:solidFill>
              </a:rPr>
              <a:t>]</a:t>
            </a:r>
          </a:p>
          <a:p>
            <a:r>
              <a:rPr lang="it-IT" b="1" dirty="0" smtClean="0">
                <a:solidFill>
                  <a:schemeClr val="bg1"/>
                </a:solidFill>
              </a:rPr>
              <a:t>Articolo 19</a:t>
            </a:r>
            <a:br>
              <a:rPr lang="it-IT" b="1" dirty="0" smtClean="0">
                <a:solidFill>
                  <a:schemeClr val="bg1"/>
                </a:solidFill>
              </a:rPr>
            </a:br>
            <a:r>
              <a:rPr lang="it-IT" dirty="0" smtClean="0">
                <a:solidFill>
                  <a:schemeClr val="bg1"/>
                </a:solidFill>
              </a:rPr>
              <a:t>L’infermiere </a:t>
            </a:r>
            <a:r>
              <a:rPr lang="it-IT" dirty="0">
                <a:solidFill>
                  <a:schemeClr val="bg1"/>
                </a:solidFill>
              </a:rPr>
              <a:t>promuove stili di vita sani, la diffusione del valore della cultura </a:t>
            </a:r>
            <a:r>
              <a:rPr lang="it-IT" dirty="0" smtClean="0">
                <a:solidFill>
                  <a:schemeClr val="bg1"/>
                </a:solidFill>
              </a:rPr>
              <a:t>della, </a:t>
            </a:r>
            <a:r>
              <a:rPr lang="it-IT" dirty="0">
                <a:solidFill>
                  <a:schemeClr val="bg1"/>
                </a:solidFill>
              </a:rPr>
              <a:t>anche attraverso l’informazione e l’educazione.</a:t>
            </a:r>
          </a:p>
        </p:txBody>
      </p:sp>
    </p:spTree>
    <p:extLst>
      <p:ext uri="{BB962C8B-B14F-4D97-AF65-F5344CB8AC3E}">
        <p14:creationId xmlns:p14="http://schemas.microsoft.com/office/powerpoint/2010/main" val="409987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60648"/>
            <a:ext cx="8201025" cy="2628900"/>
          </a:xfrm>
        </p:spPr>
      </p:pic>
      <p:pic>
        <p:nvPicPr>
          <p:cNvPr id="6" name="Picture 2" descr="C:\Users\IPASVI-LC\Desktop\Stop-Think-A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578830"/>
            <a:ext cx="4774597" cy="3014377"/>
          </a:xfrm>
          <a:prstGeom prst="rect">
            <a:avLst/>
          </a:prstGeom>
          <a:noFill/>
          <a:extLst>
            <a:ext uri="{909E8E84-426E-40DD-AFC4-6F175D3DCCD1}">
              <a14:hiddenFill xmlns:a14="http://schemas.microsoft.com/office/drawing/2010/main">
                <a:solidFill>
                  <a:srgbClr val="FFFFFF"/>
                </a:solidFill>
              </a14:hiddenFill>
            </a:ext>
          </a:extLst>
        </p:spPr>
      </p:pic>
      <p:sp>
        <p:nvSpPr>
          <p:cNvPr id="10" name="Freccia a destra 9"/>
          <p:cNvSpPr/>
          <p:nvPr/>
        </p:nvSpPr>
        <p:spPr>
          <a:xfrm rot="5400000">
            <a:off x="4139952" y="2924944"/>
            <a:ext cx="648072" cy="5040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3914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7000" r="-7000"/>
          </a:stretch>
        </a:blipFill>
        <a:effectLst/>
      </p:bgPr>
    </p:bg>
    <p:spTree>
      <p:nvGrpSpPr>
        <p:cNvPr id="1" name=""/>
        <p:cNvGrpSpPr/>
        <p:nvPr/>
      </p:nvGrpSpPr>
      <p:grpSpPr>
        <a:xfrm>
          <a:off x="0" y="0"/>
          <a:ext cx="0" cy="0"/>
          <a:chOff x="0" y="0"/>
          <a:chExt cx="0" cy="0"/>
        </a:xfrm>
      </p:grpSpPr>
      <p:sp>
        <p:nvSpPr>
          <p:cNvPr id="2" name="Rettangolo 1"/>
          <p:cNvSpPr/>
          <p:nvPr/>
        </p:nvSpPr>
        <p:spPr>
          <a:xfrm>
            <a:off x="611560" y="764704"/>
            <a:ext cx="8064896" cy="3046988"/>
          </a:xfrm>
          <a:prstGeom prst="rect">
            <a:avLst/>
          </a:prstGeom>
        </p:spPr>
        <p:txBody>
          <a:bodyPr wrap="square">
            <a:spAutoFit/>
          </a:bodyPr>
          <a:lstStyle/>
          <a:p>
            <a:r>
              <a:rPr lang="it-IT" sz="3200" i="1" dirty="0">
                <a:solidFill>
                  <a:srgbClr val="002060"/>
                </a:solidFill>
              </a:rPr>
              <a:t>Le nuove modalità di comunicazione ci richiedono un cambio di approccio. Un nuovo modo di Saper Essere che possa creare “connessioni empatiche” permettendo di ascoltare, educare ed assistere anche passando attraverso una virtuale "connessione dati" </a:t>
            </a:r>
          </a:p>
        </p:txBody>
      </p:sp>
    </p:spTree>
    <p:extLst>
      <p:ext uri="{BB962C8B-B14F-4D97-AF65-F5344CB8AC3E}">
        <p14:creationId xmlns:p14="http://schemas.microsoft.com/office/powerpoint/2010/main" val="192832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bg1"/>
                </a:solidFill>
              </a:rPr>
              <a:t>Fake</a:t>
            </a:r>
            <a:r>
              <a:rPr lang="it-IT" dirty="0" smtClean="0">
                <a:solidFill>
                  <a:schemeClr val="bg1"/>
                </a:solidFill>
              </a:rPr>
              <a:t> News o Bufale</a:t>
            </a:r>
            <a:endParaRPr lang="it-IT" dirty="0">
              <a:solidFill>
                <a:schemeClr val="bg1"/>
              </a:solidFill>
            </a:endParaRPr>
          </a:p>
        </p:txBody>
      </p:sp>
      <p:sp>
        <p:nvSpPr>
          <p:cNvPr id="3" name="Segnaposto contenuto 2"/>
          <p:cNvSpPr>
            <a:spLocks noGrp="1"/>
          </p:cNvSpPr>
          <p:nvPr>
            <p:ph idx="1"/>
          </p:nvPr>
        </p:nvSpPr>
        <p:spPr/>
        <p:txBody>
          <a:bodyPr>
            <a:normAutofit fontScale="85000" lnSpcReduction="10000"/>
          </a:bodyPr>
          <a:lstStyle/>
          <a:p>
            <a:pPr algn="just"/>
            <a:r>
              <a:rPr lang="it-IT" b="1" i="1" dirty="0" err="1" smtClean="0">
                <a:solidFill>
                  <a:schemeClr val="bg1"/>
                </a:solidFill>
              </a:rPr>
              <a:t>Fake</a:t>
            </a:r>
            <a:r>
              <a:rPr lang="it-IT" b="1" i="1" dirty="0" smtClean="0">
                <a:solidFill>
                  <a:schemeClr val="bg1"/>
                </a:solidFill>
              </a:rPr>
              <a:t> News</a:t>
            </a:r>
            <a:r>
              <a:rPr lang="it-IT" i="1" dirty="0" smtClean="0">
                <a:solidFill>
                  <a:schemeClr val="bg1"/>
                </a:solidFill>
              </a:rPr>
              <a:t>- </a:t>
            </a:r>
            <a:r>
              <a:rPr lang="it-IT" dirty="0" smtClean="0">
                <a:solidFill>
                  <a:schemeClr val="bg1"/>
                </a:solidFill>
              </a:rPr>
              <a:t>Locuzione entrata </a:t>
            </a:r>
            <a:r>
              <a:rPr lang="it-IT" dirty="0">
                <a:solidFill>
                  <a:schemeClr val="bg1"/>
                </a:solidFill>
              </a:rPr>
              <a:t>in uso nel primo decennio del XXI secolo per designare un’informazione in parte o del tutto non corrispondente al vero, divulgata intenzionalmente o </a:t>
            </a:r>
            <a:r>
              <a:rPr lang="it-IT" dirty="0" err="1">
                <a:solidFill>
                  <a:schemeClr val="bg1"/>
                </a:solidFill>
              </a:rPr>
              <a:t>inintenzionalmente</a:t>
            </a:r>
            <a:r>
              <a:rPr lang="it-IT" dirty="0">
                <a:solidFill>
                  <a:schemeClr val="bg1"/>
                </a:solidFill>
              </a:rPr>
              <a:t> attraverso il Web, i media o le tecnologie digitali di comunicazione, e caratterizzata da un’apparente </a:t>
            </a:r>
            <a:r>
              <a:rPr lang="it-IT" dirty="0" smtClean="0">
                <a:solidFill>
                  <a:schemeClr val="bg1"/>
                </a:solidFill>
              </a:rPr>
              <a:t>plausibilità.</a:t>
            </a:r>
          </a:p>
          <a:p>
            <a:pPr algn="just"/>
            <a:r>
              <a:rPr lang="it-IT" b="1" i="1" dirty="0">
                <a:solidFill>
                  <a:schemeClr val="bg1"/>
                </a:solidFill>
              </a:rPr>
              <a:t>B</a:t>
            </a:r>
            <a:r>
              <a:rPr lang="it-IT" b="1" i="1" dirty="0" smtClean="0">
                <a:solidFill>
                  <a:schemeClr val="bg1"/>
                </a:solidFill>
              </a:rPr>
              <a:t>ufala mediatica</a:t>
            </a:r>
            <a:r>
              <a:rPr lang="it-IT" dirty="0">
                <a:solidFill>
                  <a:schemeClr val="bg1"/>
                </a:solidFill>
              </a:rPr>
              <a:t> </a:t>
            </a:r>
            <a:r>
              <a:rPr lang="it-IT" dirty="0" smtClean="0">
                <a:solidFill>
                  <a:schemeClr val="bg1"/>
                </a:solidFill>
              </a:rPr>
              <a:t>– </a:t>
            </a:r>
            <a:r>
              <a:rPr lang="it-IT" dirty="0">
                <a:solidFill>
                  <a:schemeClr val="bg1"/>
                </a:solidFill>
              </a:rPr>
              <a:t>Notizia falsa che viene ripresa e amplificata dai </a:t>
            </a:r>
            <a:r>
              <a:rPr lang="it-IT" dirty="0" smtClean="0">
                <a:solidFill>
                  <a:schemeClr val="bg1"/>
                </a:solidFill>
              </a:rPr>
              <a:t>media</a:t>
            </a:r>
          </a:p>
          <a:p>
            <a:endParaRPr lang="it-IT" dirty="0">
              <a:solidFill>
                <a:schemeClr val="bg1"/>
              </a:solidFill>
            </a:endParaRPr>
          </a:p>
          <a:p>
            <a:pPr marL="0" indent="0" algn="r">
              <a:buNone/>
            </a:pPr>
            <a:r>
              <a:rPr lang="it-IT" dirty="0" smtClean="0">
                <a:solidFill>
                  <a:schemeClr val="bg1"/>
                </a:solidFill>
              </a:rPr>
              <a:t>[Enciclopedia Treccani]</a:t>
            </a:r>
            <a:endParaRPr lang="it-IT" dirty="0">
              <a:solidFill>
                <a:schemeClr val="bg1"/>
              </a:solidFill>
            </a:endParaRPr>
          </a:p>
        </p:txBody>
      </p:sp>
      <p:pic>
        <p:nvPicPr>
          <p:cNvPr id="3074" name="Picture 2" descr="C:\Users\IPASVI-LC\Desktop\mozzarella-di-bufa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085184"/>
            <a:ext cx="16459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0153" y="176639"/>
            <a:ext cx="8219519" cy="1596177"/>
          </a:xfrm>
        </p:spPr>
        <p:txBody>
          <a:bodyPr>
            <a:normAutofit/>
          </a:bodyPr>
          <a:lstStyle/>
          <a:p>
            <a:r>
              <a:rPr lang="it-IT" sz="36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Le bugie oltre ad aver le gambe corte, hanno anche una certa età...</a:t>
            </a:r>
            <a:endParaRPr lang="it-IT" sz="3600" b="1" dirty="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endParaRPr>
          </a:p>
        </p:txBody>
      </p:sp>
      <p:sp>
        <p:nvSpPr>
          <p:cNvPr id="3" name="Segnaposto contenuto 2"/>
          <p:cNvSpPr>
            <a:spLocks noGrp="1"/>
          </p:cNvSpPr>
          <p:nvPr>
            <p:ph sz="quarter" idx="4294967295"/>
          </p:nvPr>
        </p:nvSpPr>
        <p:spPr>
          <a:xfrm>
            <a:off x="2497372" y="1628800"/>
            <a:ext cx="6257076" cy="3424107"/>
          </a:xfrm>
          <a:prstGeom prst="rect">
            <a:avLst/>
          </a:prstGeom>
        </p:spPr>
        <p:txBody>
          <a:bodyPr>
            <a:noAutofit/>
          </a:bodyPr>
          <a:lstStyle/>
          <a:p>
            <a:pPr marL="0" indent="0" algn="just">
              <a:buNone/>
            </a:pPr>
            <a:r>
              <a:rPr lang="it-IT" sz="2000" dirty="0" smtClean="0">
                <a:solidFill>
                  <a:schemeClr val="bg1"/>
                </a:solidFill>
                <a:latin typeface="+mj-lt"/>
                <a:cs typeface="MV Boli" panose="02000500030200090000" pitchFamily="2" charset="0"/>
              </a:rPr>
              <a:t>Uno degli esempi più famosi di </a:t>
            </a:r>
            <a:r>
              <a:rPr lang="it-IT" sz="2000" dirty="0" err="1" smtClean="0">
                <a:solidFill>
                  <a:schemeClr val="bg1"/>
                </a:solidFill>
                <a:latin typeface="+mj-lt"/>
                <a:cs typeface="MV Boli" panose="02000500030200090000" pitchFamily="2" charset="0"/>
              </a:rPr>
              <a:t>fake</a:t>
            </a:r>
            <a:r>
              <a:rPr lang="it-IT" sz="2000" dirty="0" smtClean="0">
                <a:solidFill>
                  <a:schemeClr val="bg1"/>
                </a:solidFill>
                <a:latin typeface="+mj-lt"/>
                <a:cs typeface="MV Boli" panose="02000500030200090000" pitchFamily="2" charset="0"/>
              </a:rPr>
              <a:t> news risale al </a:t>
            </a:r>
            <a:r>
              <a:rPr lang="it-IT" sz="2000" u="sng" dirty="0" smtClean="0">
                <a:solidFill>
                  <a:schemeClr val="bg1"/>
                </a:solidFill>
                <a:latin typeface="+mj-lt"/>
                <a:cs typeface="MV Boli" panose="02000500030200090000" pitchFamily="2" charset="0"/>
              </a:rPr>
              <a:t>1814</a:t>
            </a:r>
            <a:r>
              <a:rPr lang="it-IT" sz="2000" dirty="0" smtClean="0">
                <a:solidFill>
                  <a:schemeClr val="bg1"/>
                </a:solidFill>
                <a:latin typeface="+mj-lt"/>
                <a:cs typeface="MV Boli" panose="02000500030200090000" pitchFamily="2" charset="0"/>
              </a:rPr>
              <a:t>, in pieno periodo napoleonico, quando un uomo vestito da ufficiale si presentò in una locanda di dover e dichiarò la sconfitta e la conseguente morte del personaggio più importante di quegli anni: Napoleone. La notizia arrivò velocemente a Londra, sebbene essa fosse priva di certezze. All’apertura della borsa molti azionisti si precipitarono a investire convinti del fatto che napoleone fosse ormai defunto, lasciando così il trono ai Borbone</a:t>
            </a:r>
            <a:r>
              <a:rPr lang="it-IT" sz="1600" dirty="0" smtClean="0">
                <a:solidFill>
                  <a:schemeClr val="bg1"/>
                </a:solidFill>
                <a:latin typeface="Bahnschrift" panose="020B0502040204020203" pitchFamily="34" charset="0"/>
                <a:cs typeface="MV Boli" panose="02000500030200090000" pitchFamily="2" charset="0"/>
              </a:rPr>
              <a:t>. </a:t>
            </a:r>
          </a:p>
          <a:p>
            <a:pPr marL="0" indent="0" algn="just">
              <a:buNone/>
            </a:pPr>
            <a:endParaRPr lang="it-IT" sz="1500" dirty="0">
              <a:solidFill>
                <a:schemeClr val="bg1"/>
              </a:solidFill>
              <a:latin typeface="Bahnschrift" panose="020B0502040204020203" pitchFamily="34" charset="0"/>
              <a:cs typeface="MV Boli" panose="02000500030200090000" pitchFamily="2" charset="0"/>
            </a:endParaRPr>
          </a:p>
          <a:p>
            <a:pPr marL="0" indent="0">
              <a:buNone/>
            </a:pPr>
            <a:endParaRPr lang="it-IT" sz="1500" dirty="0">
              <a:latin typeface="MV Boli" panose="02000500030200090000" pitchFamily="2" charset="0"/>
              <a:cs typeface="MV Boli" panose="02000500030200090000" pitchFamily="2" charset="0"/>
            </a:endParaRPr>
          </a:p>
        </p:txBody>
      </p:sp>
      <p:pic>
        <p:nvPicPr>
          <p:cNvPr id="4" name="Immagine 3"/>
          <p:cNvPicPr>
            <a:picLocks noChangeAspect="1"/>
          </p:cNvPicPr>
          <p:nvPr/>
        </p:nvPicPr>
        <p:blipFill>
          <a:blip r:embed="rId2"/>
          <a:stretch>
            <a:fillRect/>
          </a:stretch>
        </p:blipFill>
        <p:spPr>
          <a:xfrm>
            <a:off x="395536" y="1772816"/>
            <a:ext cx="2005661" cy="2164869"/>
          </a:xfrm>
          <a:prstGeom prst="rect">
            <a:avLst/>
          </a:prstGeom>
          <a:effectLst>
            <a:softEdge rad="76200"/>
          </a:effectLst>
        </p:spPr>
      </p:pic>
      <p:sp>
        <p:nvSpPr>
          <p:cNvPr id="7" name="Rettangolo 6"/>
          <p:cNvSpPr/>
          <p:nvPr/>
        </p:nvSpPr>
        <p:spPr>
          <a:xfrm>
            <a:off x="398271" y="4578586"/>
            <a:ext cx="5943537" cy="2246769"/>
          </a:xfrm>
          <a:prstGeom prst="rect">
            <a:avLst/>
          </a:prstGeom>
        </p:spPr>
        <p:txBody>
          <a:bodyPr wrap="square">
            <a:spAutoFit/>
          </a:bodyPr>
          <a:lstStyle/>
          <a:p>
            <a:pPr algn="just"/>
            <a:r>
              <a:rPr lang="it-IT" sz="2000" cap="all" dirty="0">
                <a:solidFill>
                  <a:schemeClr val="bg1"/>
                </a:solidFill>
                <a:latin typeface="+mj-lt"/>
                <a:cs typeface="MV Boli" panose="02000500030200090000" pitchFamily="2" charset="0"/>
              </a:rPr>
              <a:t>Molto presto, però, si scoprì che era stato tutto frutto di una menzogna, elaborata presumibilmente per </a:t>
            </a:r>
            <a:r>
              <a:rPr lang="it-IT" sz="2000" cap="all" dirty="0" smtClean="0">
                <a:solidFill>
                  <a:schemeClr val="bg1"/>
                </a:solidFill>
                <a:latin typeface="+mj-lt"/>
                <a:cs typeface="MV Boli" panose="02000500030200090000" pitchFamily="2" charset="0"/>
              </a:rPr>
              <a:t>ragioni politiche. </a:t>
            </a:r>
          </a:p>
          <a:p>
            <a:pPr algn="just"/>
            <a:r>
              <a:rPr lang="it-IT" sz="2000" cap="all" dirty="0" smtClean="0">
                <a:solidFill>
                  <a:schemeClr val="bg1"/>
                </a:solidFill>
                <a:latin typeface="+mj-lt"/>
                <a:cs typeface="MV Boli" panose="02000500030200090000" pitchFamily="2" charset="0"/>
              </a:rPr>
              <a:t>Nel </a:t>
            </a:r>
            <a:r>
              <a:rPr lang="it-IT" sz="2000" cap="all" dirty="0">
                <a:solidFill>
                  <a:schemeClr val="bg1"/>
                </a:solidFill>
                <a:latin typeface="+mj-lt"/>
                <a:cs typeface="MV Boli" panose="02000500030200090000" pitchFamily="2" charset="0"/>
              </a:rPr>
              <a:t>frattempo diverse persone avevano già venduto i propri titoli governativi per più di </a:t>
            </a:r>
            <a:r>
              <a:rPr lang="it-IT" sz="2000" u="sng" cap="all" dirty="0">
                <a:solidFill>
                  <a:schemeClr val="bg1"/>
                </a:solidFill>
                <a:latin typeface="+mj-lt"/>
                <a:cs typeface="MV Boli" panose="02000500030200090000" pitchFamily="2" charset="0"/>
              </a:rPr>
              <a:t>sei milioni di sterline </a:t>
            </a:r>
            <a:r>
              <a:rPr lang="it-IT" sz="2000" cap="all" dirty="0">
                <a:solidFill>
                  <a:schemeClr val="bg1"/>
                </a:solidFill>
                <a:latin typeface="+mj-lt"/>
                <a:cs typeface="MV Boli" panose="02000500030200090000" pitchFamily="2" charset="0"/>
              </a:rPr>
              <a:t>e i ritenuti colpevoli furono condannati.</a:t>
            </a:r>
          </a:p>
        </p:txBody>
      </p:sp>
      <p:pic>
        <p:nvPicPr>
          <p:cNvPr id="8" name="Immagine 7"/>
          <p:cNvPicPr>
            <a:picLocks noChangeAspect="1"/>
          </p:cNvPicPr>
          <p:nvPr/>
        </p:nvPicPr>
        <p:blipFill>
          <a:blip r:embed="rId3"/>
          <a:stretch>
            <a:fillRect/>
          </a:stretch>
        </p:blipFill>
        <p:spPr>
          <a:xfrm>
            <a:off x="6804248" y="4698764"/>
            <a:ext cx="1998192" cy="2006415"/>
          </a:xfrm>
          <a:prstGeom prst="rect">
            <a:avLst/>
          </a:prstGeom>
        </p:spPr>
      </p:pic>
    </p:spTree>
    <p:extLst>
      <p:ext uri="{BB962C8B-B14F-4D97-AF65-F5344CB8AC3E}">
        <p14:creationId xmlns:p14="http://schemas.microsoft.com/office/powerpoint/2010/main" val="16413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7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3164" y="610311"/>
            <a:ext cx="7773338" cy="1596177"/>
          </a:xfrm>
        </p:spPr>
        <p:txBody>
          <a:bodyPr>
            <a:normAutofit/>
          </a:bodyPr>
          <a:lstStyle/>
          <a:p>
            <a:r>
              <a:rPr lang="it-IT" sz="44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Come si diffondono </a:t>
            </a:r>
            <a:br>
              <a:rPr lang="it-IT" sz="44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br>
            <a:r>
              <a:rPr lang="it-IT" sz="44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le </a:t>
            </a:r>
            <a:r>
              <a:rPr lang="it-IT" sz="4400" b="1" dirty="0" err="1"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fake</a:t>
            </a:r>
            <a:r>
              <a:rPr lang="it-IT" sz="4400" b="1" dirty="0" smtClean="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rPr>
              <a:t> news?</a:t>
            </a:r>
            <a:endParaRPr lang="it-IT" sz="4400" b="1" dirty="0">
              <a:solidFill>
                <a:schemeClr val="bg1"/>
              </a:solidFill>
              <a:effectLst>
                <a:outerShdw blurRad="38100" dist="38100" dir="2700000" algn="tl">
                  <a:srgbClr val="000000">
                    <a:alpha val="43137"/>
                  </a:srgbClr>
                </a:outerShdw>
              </a:effectLst>
              <a:latin typeface="Bahnschrift" panose="020B0502040204020203" pitchFamily="34" charset="0"/>
              <a:cs typeface="MV Boli" panose="02000500030200090000" pitchFamily="2" charset="0"/>
            </a:endParaRPr>
          </a:p>
        </p:txBody>
      </p:sp>
      <p:sp>
        <p:nvSpPr>
          <p:cNvPr id="3" name="Segnaposto contenuto 2"/>
          <p:cNvSpPr>
            <a:spLocks noGrp="1"/>
          </p:cNvSpPr>
          <p:nvPr>
            <p:ph sz="quarter" idx="4294967295"/>
          </p:nvPr>
        </p:nvSpPr>
        <p:spPr>
          <a:xfrm>
            <a:off x="685330" y="2530867"/>
            <a:ext cx="7772870" cy="3424107"/>
          </a:xfrm>
          <a:prstGeom prst="rect">
            <a:avLst/>
          </a:prstGeom>
        </p:spPr>
        <p:txBody>
          <a:bodyPr>
            <a:noAutofit/>
          </a:bodyPr>
          <a:lstStyle/>
          <a:p>
            <a:pPr algn="just"/>
            <a:r>
              <a:rPr lang="it-IT" sz="2200" dirty="0" smtClean="0">
                <a:solidFill>
                  <a:schemeClr val="bg1"/>
                </a:solidFill>
                <a:cs typeface="MV Boli" panose="02000500030200090000" pitchFamily="2" charset="0"/>
              </a:rPr>
              <a:t>Condivisione involontaria sui social da parte di persone che rilanciano info inaccurate e false senza una verifica approfondita</a:t>
            </a:r>
          </a:p>
          <a:p>
            <a:pPr algn="just"/>
            <a:r>
              <a:rPr lang="it-IT" sz="2200" dirty="0" smtClean="0">
                <a:solidFill>
                  <a:schemeClr val="bg1"/>
                </a:solidFill>
                <a:cs typeface="MV Boli" panose="02000500030200090000" pitchFamily="2" charset="0"/>
              </a:rPr>
              <a:t>Contenuti amplificati da giornalisti diffusi su web e social in tempo reale</a:t>
            </a:r>
          </a:p>
          <a:p>
            <a:pPr algn="just"/>
            <a:r>
              <a:rPr lang="it-IT" sz="2200" dirty="0" smtClean="0">
                <a:solidFill>
                  <a:schemeClr val="bg1"/>
                </a:solidFill>
                <a:cs typeface="MV Boli" panose="02000500030200090000" pitchFamily="2" charset="0"/>
              </a:rPr>
              <a:t>Gruppi vagamente collegati tra loro che tentano di influenzare l’opinione pubblica</a:t>
            </a:r>
          </a:p>
          <a:p>
            <a:pPr algn="just"/>
            <a:r>
              <a:rPr lang="it-IT" sz="2200" dirty="0" smtClean="0">
                <a:solidFill>
                  <a:schemeClr val="bg1"/>
                </a:solidFill>
                <a:cs typeface="MV Boli" panose="02000500030200090000" pitchFamily="2" charset="0"/>
              </a:rPr>
              <a:t>Altri elementi prodotti attraverso reti di bot e fabbriche di troll </a:t>
            </a:r>
            <a:endParaRPr lang="it-IT" sz="2200" dirty="0">
              <a:solidFill>
                <a:schemeClr val="bg1"/>
              </a:solidFill>
              <a:cs typeface="MV Boli" panose="02000500030200090000" pitchFamily="2" charset="0"/>
            </a:endParaRPr>
          </a:p>
        </p:txBody>
      </p:sp>
      <p:pic>
        <p:nvPicPr>
          <p:cNvPr id="4" name="Immagine 3"/>
          <p:cNvPicPr>
            <a:picLocks noChangeAspect="1"/>
          </p:cNvPicPr>
          <p:nvPr/>
        </p:nvPicPr>
        <p:blipFill>
          <a:blip r:embed="rId2"/>
          <a:stretch>
            <a:fillRect/>
          </a:stretch>
        </p:blipFill>
        <p:spPr>
          <a:xfrm>
            <a:off x="6300192" y="491411"/>
            <a:ext cx="2491740" cy="1173480"/>
          </a:xfrm>
          <a:prstGeom prst="rect">
            <a:avLst/>
          </a:prstGeom>
        </p:spPr>
      </p:pic>
      <p:sp>
        <p:nvSpPr>
          <p:cNvPr id="6" name="Rettangolo 5"/>
          <p:cNvSpPr/>
          <p:nvPr/>
        </p:nvSpPr>
        <p:spPr>
          <a:xfrm>
            <a:off x="3241841" y="6021738"/>
            <a:ext cx="5876116" cy="646331"/>
          </a:xfrm>
          <a:prstGeom prst="rect">
            <a:avLst/>
          </a:prstGeom>
        </p:spPr>
        <p:txBody>
          <a:bodyPr wrap="square">
            <a:spAutoFit/>
          </a:bodyPr>
          <a:lstStyle/>
          <a:p>
            <a:r>
              <a:rPr lang="it-IT" b="1" i="1" dirty="0">
                <a:solidFill>
                  <a:schemeClr val="bg1"/>
                </a:solidFill>
              </a:rPr>
              <a:t>“Spacciare deliberate menzogne e credervi con purità di cuore”</a:t>
            </a:r>
            <a:r>
              <a:rPr lang="it-IT" i="1" dirty="0">
                <a:solidFill>
                  <a:schemeClr val="bg1"/>
                </a:solidFill>
              </a:rPr>
              <a:t> [</a:t>
            </a:r>
            <a:r>
              <a:rPr lang="it-IT" i="1" dirty="0" err="1">
                <a:solidFill>
                  <a:schemeClr val="bg1"/>
                </a:solidFill>
              </a:rPr>
              <a:t>G.Orwell</a:t>
            </a:r>
            <a:r>
              <a:rPr lang="it-IT" i="1" dirty="0">
                <a:solidFill>
                  <a:schemeClr val="bg1"/>
                </a:solidFill>
              </a:rPr>
              <a:t>, 1984]</a:t>
            </a:r>
            <a:endParaRPr lang="it-IT" dirty="0">
              <a:solidFill>
                <a:schemeClr val="bg1"/>
              </a:solidFill>
            </a:endParaRPr>
          </a:p>
        </p:txBody>
      </p:sp>
    </p:spTree>
    <p:extLst>
      <p:ext uri="{BB962C8B-B14F-4D97-AF65-F5344CB8AC3E}">
        <p14:creationId xmlns:p14="http://schemas.microsoft.com/office/powerpoint/2010/main" val="24180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5799" y="250063"/>
            <a:ext cx="8229600" cy="1143000"/>
          </a:xfrm>
        </p:spPr>
        <p:txBody>
          <a:bodyPr>
            <a:normAutofit fontScale="90000"/>
          </a:bodyPr>
          <a:lstStyle/>
          <a:p>
            <a:r>
              <a:rPr lang="it-IT" b="1" dirty="0" smtClean="0">
                <a:solidFill>
                  <a:schemeClr val="bg1"/>
                </a:solidFill>
                <a:effectLst>
                  <a:outerShdw blurRad="38100" dist="38100" dir="2700000" algn="tl">
                    <a:srgbClr val="000000">
                      <a:alpha val="43137"/>
                    </a:srgbClr>
                  </a:outerShdw>
                </a:effectLst>
              </a:rPr>
              <a:t>Perché dobbiamo preoccuparcene?</a:t>
            </a:r>
            <a:endParaRPr lang="it-IT" b="1" dirty="0">
              <a:solidFill>
                <a:schemeClr val="bg1"/>
              </a:solidFill>
              <a:effectLst>
                <a:outerShdw blurRad="38100" dist="38100" dir="2700000" algn="tl">
                  <a:srgbClr val="000000">
                    <a:alpha val="43137"/>
                  </a:srgbClr>
                </a:outerShdw>
              </a:effectLst>
            </a:endParaRPr>
          </a:p>
        </p:txBody>
      </p:sp>
      <p:sp>
        <p:nvSpPr>
          <p:cNvPr id="5" name="CasellaDiTesto 4"/>
          <p:cNvSpPr txBox="1"/>
          <p:nvPr/>
        </p:nvSpPr>
        <p:spPr>
          <a:xfrm>
            <a:off x="148355" y="1340768"/>
            <a:ext cx="8964488" cy="954107"/>
          </a:xfrm>
          <a:prstGeom prst="rect">
            <a:avLst/>
          </a:prstGeom>
          <a:noFill/>
        </p:spPr>
        <p:txBody>
          <a:bodyPr wrap="square" rtlCol="0">
            <a:spAutoFit/>
          </a:bodyPr>
          <a:lstStyle/>
          <a:p>
            <a:r>
              <a:rPr lang="it-IT" sz="2800" dirty="0" smtClean="0">
                <a:solidFill>
                  <a:schemeClr val="bg1"/>
                </a:solidFill>
              </a:rPr>
              <a:t>Le «bufale» possono impattare in diversi modi sulla nostra vita professionale:</a:t>
            </a:r>
            <a:endParaRPr lang="it-IT" sz="2800" dirty="0">
              <a:solidFill>
                <a:schemeClr val="bg1"/>
              </a:solidFill>
            </a:endParaRPr>
          </a:p>
        </p:txBody>
      </p:sp>
      <p:graphicFrame>
        <p:nvGraphicFramePr>
          <p:cNvPr id="6" name="Diagramma 5"/>
          <p:cNvGraphicFramePr/>
          <p:nvPr>
            <p:extLst>
              <p:ext uri="{D42A27DB-BD31-4B8C-83A1-F6EECF244321}">
                <p14:modId xmlns:p14="http://schemas.microsoft.com/office/powerpoint/2010/main" val="270771920"/>
              </p:ext>
            </p:extLst>
          </p:nvPr>
        </p:nvGraphicFramePr>
        <p:xfrm>
          <a:off x="323528" y="2373022"/>
          <a:ext cx="8208912" cy="4224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36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7504" y="6496570"/>
            <a:ext cx="9036496" cy="338554"/>
          </a:xfrm>
          <a:prstGeom prst="rect">
            <a:avLst/>
          </a:prstGeom>
          <a:noFill/>
        </p:spPr>
        <p:txBody>
          <a:bodyPr wrap="square" rtlCol="0">
            <a:spAutoFit/>
          </a:bodyPr>
          <a:lstStyle/>
          <a:p>
            <a:r>
              <a:rPr lang="it-IT" sz="1600" dirty="0">
                <a:solidFill>
                  <a:srgbClr val="FF0000"/>
                </a:solidFill>
              </a:rPr>
              <a:t>http://www.wmtools.com/news/web-marketing/diffusione-notizie-false-e-rischi-per-la-reputazione-online</a:t>
            </a:r>
          </a:p>
        </p:txBody>
      </p:sp>
      <p:sp>
        <p:nvSpPr>
          <p:cNvPr id="3" name="Titolo 2"/>
          <p:cNvSpPr>
            <a:spLocks noGrp="1"/>
          </p:cNvSpPr>
          <p:nvPr>
            <p:ph type="title"/>
          </p:nvPr>
        </p:nvSpPr>
        <p:spPr/>
        <p:txBody>
          <a:bodyPr>
            <a:normAutofit/>
          </a:bodyPr>
          <a:lstStyle/>
          <a:p>
            <a:r>
              <a:rPr lang="it-IT" sz="3200" b="1" dirty="0">
                <a:solidFill>
                  <a:schemeClr val="bg1"/>
                </a:solidFill>
              </a:rPr>
              <a:t>Cosa succede alla nostra reputazione quando condividiamo notizie false?</a:t>
            </a:r>
            <a:endParaRPr lang="it-IT" sz="3200" dirty="0">
              <a:solidFill>
                <a:schemeClr val="bg1"/>
              </a:solidFill>
            </a:endParaRPr>
          </a:p>
        </p:txBody>
      </p:sp>
      <p:sp>
        <p:nvSpPr>
          <p:cNvPr id="4" name="Segnaposto contenuto 3"/>
          <p:cNvSpPr>
            <a:spLocks noGrp="1"/>
          </p:cNvSpPr>
          <p:nvPr>
            <p:ph idx="1"/>
          </p:nvPr>
        </p:nvSpPr>
        <p:spPr>
          <a:xfrm>
            <a:off x="323528" y="1023830"/>
            <a:ext cx="8229600" cy="4525963"/>
          </a:xfrm>
        </p:spPr>
        <p:txBody>
          <a:bodyPr>
            <a:normAutofit fontScale="70000" lnSpcReduction="20000"/>
          </a:bodyPr>
          <a:lstStyle/>
          <a:p>
            <a:pPr marL="0" indent="0">
              <a:buNone/>
            </a:pPr>
            <a:endParaRPr lang="it-IT" b="1" dirty="0" smtClean="0"/>
          </a:p>
          <a:p>
            <a:pPr marL="0" indent="0">
              <a:buNone/>
            </a:pPr>
            <a:endParaRPr lang="it-IT" b="1" dirty="0"/>
          </a:p>
          <a:p>
            <a:pPr marL="0" indent="0" algn="just">
              <a:buNone/>
            </a:pPr>
            <a:r>
              <a:rPr lang="it-IT" b="1" dirty="0" smtClean="0">
                <a:solidFill>
                  <a:schemeClr val="bg1"/>
                </a:solidFill>
              </a:rPr>
              <a:t>Diffondere </a:t>
            </a:r>
            <a:r>
              <a:rPr lang="it-IT" b="1" dirty="0">
                <a:solidFill>
                  <a:schemeClr val="bg1"/>
                </a:solidFill>
              </a:rPr>
              <a:t>notizie non verificate ci può danneggiare enormemente in quanto può promuovere nei nostri confronti una percezione di irresponsabilità, inaffidabilità e sregolatezza.</a:t>
            </a:r>
            <a:r>
              <a:rPr lang="it-IT" dirty="0">
                <a:solidFill>
                  <a:schemeClr val="bg1"/>
                </a:solidFill>
              </a:rPr>
              <a:t> Dopotutto i tuoi contatti online hanno imparato a seguirti e a fidarsi di te e nel momento in cui li inganni inducendoli in errore, puoi aspettarti che inizino a mettere in discussione ognuno dei tuoi contenuti e la tua stessa buona </a:t>
            </a:r>
            <a:r>
              <a:rPr lang="it-IT" dirty="0" smtClean="0">
                <a:solidFill>
                  <a:schemeClr val="bg1"/>
                </a:solidFill>
              </a:rPr>
              <a:t>reputazione</a:t>
            </a:r>
            <a:endParaRPr lang="it-IT" dirty="0">
              <a:solidFill>
                <a:schemeClr val="bg1"/>
              </a:solidFill>
            </a:endParaRPr>
          </a:p>
          <a:p>
            <a:pPr marL="0" indent="0" algn="just">
              <a:buNone/>
            </a:pPr>
            <a:endParaRPr lang="it-IT" dirty="0" smtClean="0">
              <a:solidFill>
                <a:schemeClr val="bg1"/>
              </a:solidFill>
            </a:endParaRPr>
          </a:p>
          <a:p>
            <a:pPr marL="0" indent="0" algn="just">
              <a:buNone/>
            </a:pPr>
            <a:r>
              <a:rPr lang="it-IT" dirty="0" smtClean="0">
                <a:solidFill>
                  <a:schemeClr val="bg1"/>
                </a:solidFill>
              </a:rPr>
              <a:t>Quando </a:t>
            </a:r>
            <a:r>
              <a:rPr lang="it-IT" dirty="0">
                <a:solidFill>
                  <a:schemeClr val="bg1"/>
                </a:solidFill>
              </a:rPr>
              <a:t>pubblichi un contenuto è come se tu trasferissi su di esso tutta la tua affidabilità comunicando ai tuoi contatti il messaggio</a:t>
            </a:r>
            <a:r>
              <a:rPr lang="it-IT" i="1" dirty="0">
                <a:solidFill>
                  <a:schemeClr val="bg1"/>
                </a:solidFill>
              </a:rPr>
              <a:t> “io sostengo questa verità/idea/considerazione</a:t>
            </a:r>
            <a:r>
              <a:rPr lang="it-IT" i="1" dirty="0" smtClean="0">
                <a:solidFill>
                  <a:schemeClr val="bg1"/>
                </a:solidFill>
              </a:rPr>
              <a:t>”</a:t>
            </a:r>
            <a:endParaRPr lang="it-IT" dirty="0">
              <a:solidFill>
                <a:schemeClr val="bg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414" y="4594618"/>
            <a:ext cx="2783586" cy="1901952"/>
          </a:xfrm>
          <a:prstGeom prst="rect">
            <a:avLst/>
          </a:prstGeom>
        </p:spPr>
      </p:pic>
    </p:spTree>
    <p:extLst>
      <p:ext uri="{BB962C8B-B14F-4D97-AF65-F5344CB8AC3E}">
        <p14:creationId xmlns:p14="http://schemas.microsoft.com/office/powerpoint/2010/main" val="304869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bg1"/>
                </a:solidFill>
                <a:effectLst>
                  <a:outerShdw blurRad="38100" dist="38100" dir="2700000" algn="tl">
                    <a:srgbClr val="000000">
                      <a:alpha val="43137"/>
                    </a:srgbClr>
                  </a:outerShdw>
                </a:effectLst>
              </a:rPr>
              <a:t>Lo ha detto un infermiere:</a:t>
            </a:r>
            <a:endParaRPr lang="it-IT" b="1" dirty="0">
              <a:solidFill>
                <a:schemeClr val="bg1"/>
              </a:solidFill>
              <a:effectLst>
                <a:outerShdw blurRad="38100" dist="38100" dir="2700000" algn="tl">
                  <a:srgbClr val="000000">
                    <a:alpha val="43137"/>
                  </a:srgbClr>
                </a:outerShdw>
              </a:effectLst>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907000392"/>
              </p:ext>
            </p:extLst>
          </p:nvPr>
        </p:nvGraphicFramePr>
        <p:xfrm>
          <a:off x="539552" y="20608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2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7" y="116632"/>
            <a:ext cx="7364349" cy="3160776"/>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434" y="2599887"/>
            <a:ext cx="6395907" cy="1981652"/>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11" y="4293096"/>
            <a:ext cx="5209838" cy="2400847"/>
          </a:xfrm>
          <a:prstGeom prst="rect">
            <a:avLst/>
          </a:prstGeom>
        </p:spPr>
      </p:pic>
    </p:spTree>
    <p:extLst>
      <p:ext uri="{BB962C8B-B14F-4D97-AF65-F5344CB8AC3E}">
        <p14:creationId xmlns:p14="http://schemas.microsoft.com/office/powerpoint/2010/main" val="15878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984</Words>
  <Application>Microsoft Office PowerPoint</Application>
  <PresentationFormat>Presentazione su schermo (4:3)</PresentationFormat>
  <Paragraphs>101</Paragraphs>
  <Slides>29</Slides>
  <Notes>2</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Professionista infermiere e Fake News</vt:lpstr>
      <vt:lpstr>Bufale e Sanità: di cosa parliamo?</vt:lpstr>
      <vt:lpstr>Fake News o Bufale</vt:lpstr>
      <vt:lpstr>Le bugie oltre ad aver le gambe corte, hanno anche una certa età...</vt:lpstr>
      <vt:lpstr>Come si diffondono  le fake news?</vt:lpstr>
      <vt:lpstr>Perché dobbiamo preoccuparcene?</vt:lpstr>
      <vt:lpstr>Cosa succede alla nostra reputazione quando condividiamo notizie false?</vt:lpstr>
      <vt:lpstr>Lo ha detto un infermiere:</vt:lpstr>
      <vt:lpstr>Presentazione standard di PowerPoint</vt:lpstr>
      <vt:lpstr>Presentazione standard di PowerPoint</vt:lpstr>
      <vt:lpstr>Le bufale nuociono alla salute: L’impatto sui cittadini</vt:lpstr>
      <vt:lpstr>Presentazione standard di PowerPoint</vt:lpstr>
      <vt:lpstr>Le “fake news” sono trappole che allarmano i PROFESSIONISTI SANITARI </vt:lpstr>
      <vt:lpstr>Presentazione standard di PowerPoint</vt:lpstr>
      <vt:lpstr>Presentazione standard di PowerPoint</vt:lpstr>
      <vt:lpstr>Presentazione standard di PowerPoint</vt:lpstr>
      <vt:lpstr>Come contrastare le Fake News che colpiscono la salute?</vt:lpstr>
      <vt:lpstr>Da dove iniziare per difendersi?</vt:lpstr>
      <vt:lpstr>Presentazione standard di PowerPoint</vt:lpstr>
      <vt:lpstr>Debunking: strumento utile?</vt:lpstr>
      <vt:lpstr>Quando una comunicazione «aggressiva» non funziona…</vt:lpstr>
      <vt:lpstr>Strumenti per verificare la veridicità di una notizia in sanità</vt:lpstr>
      <vt:lpstr>Presentazione standard di PowerPoint</vt:lpstr>
      <vt:lpstr>Presentazione standard di PowerPoint</vt:lpstr>
      <vt:lpstr>Presentazione standard di PowerPoint</vt:lpstr>
      <vt:lpstr>Decalogo  healt literacy stilato da ibsa foundation</vt:lpstr>
      <vt:lpstr>Un pizzico di Deontologia</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L’infermiere e l’uso consapevole dei Social</dc:title>
  <dc:creator>IPASVI-LC</dc:creator>
  <cp:lastModifiedBy>IPASVI-LC</cp:lastModifiedBy>
  <cp:revision>34</cp:revision>
  <dcterms:created xsi:type="dcterms:W3CDTF">2019-03-07T17:13:22Z</dcterms:created>
  <dcterms:modified xsi:type="dcterms:W3CDTF">2019-03-15T10:29:33Z</dcterms:modified>
</cp:coreProperties>
</file>