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2C429E7-ACEC-407E-8BC1-E66B3FB2E035}">
  <a:tblStyle styleId="{12C429E7-ACEC-407E-8BC1-E66B3FB2E03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font" Target="fonts/Roboto-regular.fntdata"/><Relationship Id="rId14" Type="http://schemas.openxmlformats.org/officeDocument/2006/relationships/slide" Target="slides/slide7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18" Type="http://schemas.openxmlformats.org/officeDocument/2006/relationships/font" Target="fonts/Roboto-boldItalic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93a421d26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93a421d26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93a421d26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93a421d26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b93a421d26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b93a421d26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b93a421d26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b93a421d26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93a421d26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93a421d26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93a421d26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b93a421d26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b93a421d26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b93a421d26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my-personaltrainer.it/salute/microrganismi.html" TargetMode="External"/><Relationship Id="rId4" Type="http://schemas.openxmlformats.org/officeDocument/2006/relationships/hyperlink" Target="https://www.my-personaltrainer.it/salute/batteri.html" TargetMode="External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ctrTitle"/>
          </p:nvPr>
        </p:nvSpPr>
        <p:spPr>
          <a:xfrm>
            <a:off x="390525" y="1819275"/>
            <a:ext cx="44604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SHOCK SETTICO </a:t>
            </a:r>
            <a:r>
              <a:rPr lang="it"/>
              <a:t> </a:t>
            </a:r>
            <a:endParaRPr/>
          </a:p>
        </p:txBody>
      </p:sp>
      <p:sp>
        <p:nvSpPr>
          <p:cNvPr id="113" name="Google Shape;113;p25"/>
          <p:cNvSpPr txBox="1"/>
          <p:nvPr>
            <p:ph idx="1" type="subTitle"/>
          </p:nvPr>
        </p:nvSpPr>
        <p:spPr>
          <a:xfrm>
            <a:off x="390525" y="2789125"/>
            <a:ext cx="4529400" cy="185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  <a:buSzPts val="1018"/>
              <a:buNone/>
            </a:pPr>
            <a:r>
              <a:rPr lang="it" sz="169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semeiotica, assistenza</a:t>
            </a:r>
            <a:endParaRPr sz="169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7113" y="1578600"/>
            <a:ext cx="2770362" cy="198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5"/>
          <p:cNvSpPr txBox="1"/>
          <p:nvPr/>
        </p:nvSpPr>
        <p:spPr>
          <a:xfrm>
            <a:off x="5177125" y="3754875"/>
            <a:ext cx="3000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Danese Carlotta - Coordinate Dh Multidisciplinare e pneumologia interventistica Ravenna</a:t>
            </a:r>
            <a:endParaRPr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Manca Francesca - Infermiere Medicina D’urgenza Ravenna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/>
        </p:nvSpPr>
        <p:spPr>
          <a:xfrm>
            <a:off x="688100" y="154825"/>
            <a:ext cx="7999200" cy="16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200">
                <a:solidFill>
                  <a:srgbClr val="FFFFFF"/>
                </a:solidFill>
              </a:rPr>
              <a:t>Si intende una disfunzione multiorgano su base ipossica causata da insufficienza micro e macro circolatoria acuta secondaria a sepsi severa.</a:t>
            </a:r>
            <a:endParaRPr sz="2200">
              <a:solidFill>
                <a:srgbClr val="FFFFFF"/>
              </a:solidFill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121" name="Google Shape;121;p26"/>
          <p:cNvSpPr txBox="1"/>
          <p:nvPr/>
        </p:nvSpPr>
        <p:spPr>
          <a:xfrm>
            <a:off x="538800" y="1862325"/>
            <a:ext cx="4756800" cy="3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50">
                <a:highlight>
                  <a:srgbClr val="FFFFFF"/>
                </a:highlight>
              </a:rPr>
              <a:t>La sepsi o setticemia è una sindrome clinica caratterizzata da una risposta Infiammatoria sistemica, messa in atto dall'organismo in seguito al passaggio nel sangue di </a:t>
            </a:r>
            <a:r>
              <a:rPr lang="it" sz="1250">
                <a:highlight>
                  <a:srgbClr val="FFFF00"/>
                </a:highlight>
                <a:uFill>
                  <a:noFill/>
                </a:uFill>
                <a:hlinkClick r:id="rId3"/>
              </a:rPr>
              <a:t>microrganismi</a:t>
            </a:r>
            <a:r>
              <a:rPr lang="it" sz="1250">
                <a:highlight>
                  <a:srgbClr val="FFFF00"/>
                </a:highlight>
              </a:rPr>
              <a:t> patogeni </a:t>
            </a:r>
            <a:r>
              <a:rPr lang="it" sz="1250">
                <a:highlight>
                  <a:srgbClr val="FFFFFF"/>
                </a:highlight>
              </a:rPr>
              <a:t>.</a:t>
            </a:r>
            <a:endParaRPr sz="1250"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it" sz="1250">
                <a:highlight>
                  <a:srgbClr val="FFFFFF"/>
                </a:highlight>
              </a:rPr>
              <a:t>Se manca la componente </a:t>
            </a:r>
            <a:r>
              <a:rPr lang="it" sz="1250">
                <a:highlight>
                  <a:srgbClr val="FFFF00"/>
                </a:highlight>
              </a:rPr>
              <a:t>flogistica ( ovvero infiammatoria)</a:t>
            </a:r>
            <a:r>
              <a:rPr lang="it" sz="1250">
                <a:highlight>
                  <a:srgbClr val="FFFFFF"/>
                </a:highlight>
              </a:rPr>
              <a:t> non si parla più di sepsi, ma di "semplice" batteriemia (presenza di </a:t>
            </a:r>
            <a:r>
              <a:rPr lang="it" sz="1250">
                <a:highlight>
                  <a:srgbClr val="FFFFFF"/>
                </a:highlight>
                <a:uFill>
                  <a:noFill/>
                </a:uFill>
                <a:hlinkClick r:id="rId4"/>
              </a:rPr>
              <a:t>batteri</a:t>
            </a:r>
            <a:r>
              <a:rPr lang="it" sz="1250">
                <a:highlight>
                  <a:srgbClr val="FFFFFF"/>
                </a:highlight>
              </a:rPr>
              <a:t> nel sangue dimostrata da almeno un'emocoltura positiva).</a:t>
            </a:r>
            <a:endParaRPr sz="1250"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it" sz="1250">
                <a:highlight>
                  <a:srgbClr val="FFFFFF"/>
                </a:highlight>
              </a:rPr>
              <a:t>La sepsi è una condizione potenzialmente molto grave, che passa attraverso stadi di gravità crescente e come tale necessita di un immediato trattamento.</a:t>
            </a:r>
            <a:endParaRPr sz="125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2" name="Google Shape;122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85525" y="1862325"/>
            <a:ext cx="3447375" cy="262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7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SEGNI E SINTOMI</a:t>
            </a:r>
            <a:endParaRPr sz="3100"/>
          </a:p>
        </p:txBody>
      </p:sp>
      <p:graphicFrame>
        <p:nvGraphicFramePr>
          <p:cNvPr id="128" name="Google Shape;128;p27"/>
          <p:cNvGraphicFramePr/>
          <p:nvPr/>
        </p:nvGraphicFramePr>
        <p:xfrm>
          <a:off x="412400" y="1824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{12C429E7-ACEC-407E-8BC1-E66B3FB2E035}</a:tableStyleId>
              </a:tblPr>
              <a:tblGrid>
                <a:gridCol w="4182875"/>
                <a:gridCol w="4182875"/>
              </a:tblGrid>
              <a:tr h="732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segni periferici di ipoperfusione: 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cute pallida fredda, sudata, marezzata, cianosi, in una fase precedente alla marcata ipoperfusione la cute è calda ( febbre) rosea e sudata. 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alterazione sensoriale: 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astenia, agitazione, confusione, delirio, sopore, letargia, coma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5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indici di shock: 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tachicardia, tachipnea, ipotensione 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oliguria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posizionare cv per monitorare al meglio se non presente 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5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all’ega: 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lattati alti, deficit di basi , acidosi metabolica 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5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febbre 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diaforesi, brividi 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29" name="Google Shape;12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5150" y="169748"/>
            <a:ext cx="2277800" cy="151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ASSISTENZA : A </a:t>
            </a:r>
            <a:endParaRPr sz="3100"/>
          </a:p>
        </p:txBody>
      </p:sp>
      <p:sp>
        <p:nvSpPr>
          <p:cNvPr id="135" name="Google Shape;135;p28"/>
          <p:cNvSpPr txBox="1"/>
          <p:nvPr/>
        </p:nvSpPr>
        <p:spPr>
          <a:xfrm>
            <a:off x="481675" y="1926650"/>
            <a:ext cx="799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6" name="Google Shape;136;p28"/>
          <p:cNvSpPr txBox="1"/>
          <p:nvPr/>
        </p:nvSpPr>
        <p:spPr>
          <a:xfrm>
            <a:off x="377750" y="1680300"/>
            <a:ext cx="8291400" cy="33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/>
              <a:t>La risposta verbale del paziente permette a valutare la pervietà delle vie aeree e lo </a:t>
            </a:r>
            <a:r>
              <a:rPr lang="it" sz="1900">
                <a:highlight>
                  <a:srgbClr val="FFFF00"/>
                </a:highlight>
              </a:rPr>
              <a:t>stato di coscienza e/o di eventuale confusione/ agitazione psicomotoria </a:t>
            </a:r>
            <a:r>
              <a:rPr lang="it" sz="1900"/>
              <a:t>che in caso di shock grave sono presenti e segno di gravità della situazione.</a:t>
            </a:r>
            <a:endParaRPr sz="19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/>
              <a:t>Il paziente in letargia o stato comatoso, avrà bisogno di un presidio per </a:t>
            </a:r>
            <a:r>
              <a:rPr lang="it" sz="1900">
                <a:highlight>
                  <a:srgbClr val="FFFF00"/>
                </a:highlight>
              </a:rPr>
              <a:t>mantenere pervie le vie aeree ( rinofaringea, guedel…</a:t>
            </a:r>
            <a:r>
              <a:rPr lang="it" sz="1900"/>
              <a:t>)</a:t>
            </a:r>
            <a:endParaRPr sz="19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/>
              <a:t>→ ANAMNESI ( storia di infezioni, febbre, cateterismi, interventi chirurgici, immunocompromissione, diabete, politrauma, assunzione droghe ev… ) </a:t>
            </a:r>
            <a:endParaRPr sz="1900">
              <a:highlight>
                <a:srgbClr val="FFFF00"/>
              </a:highlight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9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ASSISTENZA : B </a:t>
            </a:r>
            <a:endParaRPr sz="3100"/>
          </a:p>
        </p:txBody>
      </p:sp>
      <p:sp>
        <p:nvSpPr>
          <p:cNvPr id="142" name="Google Shape;142;p29"/>
          <p:cNvSpPr txBox="1"/>
          <p:nvPr/>
        </p:nvSpPr>
        <p:spPr>
          <a:xfrm>
            <a:off x="481675" y="1926650"/>
            <a:ext cx="799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3" name="Google Shape;143;p29"/>
          <p:cNvSpPr txBox="1"/>
          <p:nvPr/>
        </p:nvSpPr>
        <p:spPr>
          <a:xfrm>
            <a:off x="430050" y="1926650"/>
            <a:ext cx="82914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7350" lvl="0" marL="457200" rtl="0" algn="just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it" sz="2500"/>
              <a:t>Controllo attività respiratoria cercando di mantenere una Spo2 &gt;93% </a:t>
            </a:r>
            <a:r>
              <a:rPr lang="it" sz="2500">
                <a:highlight>
                  <a:srgbClr val="FFFF00"/>
                </a:highlight>
              </a:rPr>
              <a:t>se necessario 02 tp come prescrizione medica</a:t>
            </a:r>
            <a:r>
              <a:rPr lang="it" sz="2500"/>
              <a:t> con presidio adatto, </a:t>
            </a:r>
            <a:endParaRPr sz="2500"/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-387350" lvl="0" marL="457200" rtl="0" algn="just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it" sz="2500"/>
              <a:t>monitoraggio paziente SPO2, </a:t>
            </a:r>
            <a:endParaRPr sz="2500"/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-387350" lvl="0" marL="457200" rtl="0" algn="just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it" sz="2500"/>
              <a:t>eventuale prelievo arterioso per conoscere pH, basi, lattati, pa02. </a:t>
            </a:r>
            <a:endParaRPr sz="2400"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0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ASSISTENZA : C </a:t>
            </a:r>
            <a:endParaRPr sz="3100"/>
          </a:p>
        </p:txBody>
      </p:sp>
      <p:sp>
        <p:nvSpPr>
          <p:cNvPr id="149" name="Google Shape;149;p30"/>
          <p:cNvSpPr txBox="1"/>
          <p:nvPr/>
        </p:nvSpPr>
        <p:spPr>
          <a:xfrm>
            <a:off x="481675" y="1926650"/>
            <a:ext cx="799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0" name="Google Shape;150;p30"/>
          <p:cNvSpPr txBox="1"/>
          <p:nvPr/>
        </p:nvSpPr>
        <p:spPr>
          <a:xfrm>
            <a:off x="430050" y="1926650"/>
            <a:ext cx="8291400" cy="35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>
                <a:highlight>
                  <a:srgbClr val="FFFF00"/>
                </a:highlight>
              </a:rPr>
              <a:t>monitoraggio FC e PA</a:t>
            </a:r>
            <a:r>
              <a:rPr lang="it"/>
              <a:t> se possibile in continuo ( con catetere arterioso), altrimenti ogni 5-15 min a seconda delle condizioni del paziente, reperire </a:t>
            </a:r>
            <a:r>
              <a:rPr lang="it">
                <a:highlight>
                  <a:srgbClr val="FFFF00"/>
                </a:highlight>
              </a:rPr>
              <a:t>due accessi venosi di grosso calibro ( 14, 16 G) per infusione cristalloidi/ COLLOIDI ,</a:t>
            </a:r>
            <a:endParaRPr>
              <a:highlight>
                <a:srgbClr val="FFFF00"/>
              </a:highlight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>
                <a:highlight>
                  <a:srgbClr val="FFFF00"/>
                </a:highlight>
              </a:rPr>
              <a:t>EVENTUALE somministrazione ANTIBIOTICI ( SECONDO PRESCRIZIONE MEDICA, MA IN ASSOLUTA IMMEDIATEZZA, AI DOSAGGI MASSIMI POSSIBILI) ,</a:t>
            </a:r>
            <a:endParaRPr>
              <a:highlight>
                <a:srgbClr val="FFFF00"/>
              </a:highlight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/>
              <a:t>EVENTUALE somministrazione</a:t>
            </a:r>
            <a:r>
              <a:rPr lang="it"/>
              <a:t> VASOPRESSORI ( ADRENALINA, NORADRENALINA, DOPAMINA) ,</a:t>
            </a:r>
            <a:endParaRPr/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/>
              <a:t>EVENTUALE somministrazione </a:t>
            </a:r>
            <a:r>
              <a:rPr lang="it"/>
              <a:t>CORTISONICI. </a:t>
            </a:r>
            <a:endParaRPr/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N.B. prima della somministrazione di antibiotici ev verificare anamnesi per eventuali allergie a farmaci del pz. </a:t>
            </a:r>
            <a:endParaRPr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</p:txBody>
      </p:sp>
      <p:pic>
        <p:nvPicPr>
          <p:cNvPr id="151" name="Google Shape;15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3623" y="242736"/>
            <a:ext cx="1828475" cy="182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1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ASSISTENZA  </a:t>
            </a:r>
            <a:endParaRPr sz="3100"/>
          </a:p>
        </p:txBody>
      </p:sp>
      <p:sp>
        <p:nvSpPr>
          <p:cNvPr id="157" name="Google Shape;157;p31"/>
          <p:cNvSpPr txBox="1"/>
          <p:nvPr/>
        </p:nvSpPr>
        <p:spPr>
          <a:xfrm>
            <a:off x="481675" y="1926650"/>
            <a:ext cx="799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8" name="Google Shape;158;p31"/>
          <p:cNvSpPr txBox="1"/>
          <p:nvPr/>
        </p:nvSpPr>
        <p:spPr>
          <a:xfrm>
            <a:off x="430050" y="1926650"/>
            <a:ext cx="8291400" cy="36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/>
              <a:t>Quando le funzioni vitali saranno stabili:</a:t>
            </a:r>
            <a:endParaRPr sz="1600"/>
          </a:p>
          <a:p>
            <a:pPr indent="-3302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asciugare il paziente, se bagnato, cambiare il letto, </a:t>
            </a:r>
            <a:endParaRPr sz="1600"/>
          </a:p>
          <a:p>
            <a:pPr indent="-3302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se iperpiretico </a:t>
            </a:r>
            <a:r>
              <a:rPr lang="it" sz="1600"/>
              <a:t>somministrare secondo indicazione medica paracetamolo ev, </a:t>
            </a:r>
            <a:r>
              <a:rPr lang="it" sz="1600"/>
              <a:t>utilizzare anche mezzi meccanici per raffreddarlo come ghiaccio( non direttamente sulla cute), o gel a base alcolica,</a:t>
            </a:r>
            <a:endParaRPr sz="1600"/>
          </a:p>
          <a:p>
            <a:pPr indent="-3302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se paziente freddo coprirlo, </a:t>
            </a:r>
            <a:endParaRPr sz="1600"/>
          </a:p>
          <a:p>
            <a:pPr indent="-3302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prepararsi per eseguire eventuali emocolture/urinocolture in base ad indicazione medica ( andrebbero eseguite nel picco febbrile, prima della somministrazione di farmaci) , verificare l’eventuale positività o negatività di esami già eseguiti. </a:t>
            </a:r>
            <a:endParaRPr sz="1600"/>
          </a:p>
          <a:p>
            <a:pPr indent="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