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93493A0-A3FC-4E54-A563-B37B0FA89AE1}">
  <a:tblStyle styleId="{993493A0-A3FC-4E54-A563-B37B0FA89AE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9835288d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9835288d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9835288d3_2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9835288d3_2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9835288d3_2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9835288d3_2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9835288d3_2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9835288d3_2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9835288d3_2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9835288d3_2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b9835288d3_2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b9835288d3_2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5798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SHOCK IPOVOLEMICO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25"/>
            <a:ext cx="45294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SzPts val="1018"/>
              <a:buNone/>
            </a:pPr>
            <a:r>
              <a:t/>
            </a:r>
            <a:endParaRPr sz="16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5062300" y="370332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CAUSE</a:t>
            </a:r>
            <a:endParaRPr sz="3100"/>
          </a:p>
        </p:txBody>
      </p:sp>
      <p:graphicFrame>
        <p:nvGraphicFramePr>
          <p:cNvPr id="121" name="Google Shape;121;p26"/>
          <p:cNvGraphicFramePr/>
          <p:nvPr/>
        </p:nvGraphicFramePr>
        <p:xfrm>
          <a:off x="719225" y="1868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{993493A0-A3FC-4E54-A563-B37B0FA89AE1}</a:tableStyleId>
              </a:tblPr>
              <a:tblGrid>
                <a:gridCol w="3861125"/>
                <a:gridCol w="3861125"/>
              </a:tblGrid>
              <a:tr h="429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emorragico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non emorragico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3450">
                <a:tc>
                  <a:txBody>
                    <a:bodyPr/>
                    <a:lstStyle/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trauma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emorragie gastro intestinali 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emorragie respiratorie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dissecazioni, rotture aa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ematuria massiva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gravidanza extrauterina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sanguinamento interno sovradosaggio anticoagulanti, ecc...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perdite fluidi esterne ( vomito, diarrea, sudorazione profusa, mancata assunzione liquidi, ustioni)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vasodilatazione massiva ( sepsi, anafilassi, farmaci, tossici)</a:t>
                      </a:r>
                      <a:endParaRPr sz="1500"/>
                    </a:p>
                    <a:p>
                      <a:pPr indent="-3238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-"/>
                      </a:pPr>
                      <a:r>
                        <a:rPr lang="it" sz="1500"/>
                        <a:t>sequestro liquidi 3 spazio (peritonite, occlusione intestinale, pancreatite acuta, crush syndrome) </a:t>
                      </a:r>
                      <a:endParaRPr sz="1500"/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22" name="Google Shape;12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9325" y="122200"/>
            <a:ext cx="2245175" cy="148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SEGNI E SINTOMI</a:t>
            </a:r>
            <a:endParaRPr sz="3100"/>
          </a:p>
        </p:txBody>
      </p:sp>
      <p:graphicFrame>
        <p:nvGraphicFramePr>
          <p:cNvPr id="128" name="Google Shape;128;p27"/>
          <p:cNvGraphicFramePr/>
          <p:nvPr/>
        </p:nvGraphicFramePr>
        <p:xfrm>
          <a:off x="563675" y="178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{993493A0-A3FC-4E54-A563-B37B0FA89AE1}</a:tableStyleId>
              </a:tblPr>
              <a:tblGrid>
                <a:gridCol w="4035425"/>
                <a:gridCol w="4035425"/>
              </a:tblGrid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segni periferici di ipoperfusione: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cute pallida fredda, sudata, marezzata, cianosi.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alterazione sensorio: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astenia, agitazione, confusione, delirio, letargia, coma. sincope è possibile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indici di shock: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tachicardia, tachipnea, ipotensione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oliguria: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può presentarsi anche sete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all’ega: 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lattati alti, deficit di basi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tratto gastrointestinale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rettorragia, ematemesi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/>
                        <a:t>tratto respiratorio</a:t>
                      </a:r>
                      <a:endParaRPr sz="15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/>
                        <a:t>emottisi massiva 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ASSISTENZA A </a:t>
            </a:r>
            <a:endParaRPr sz="3100"/>
          </a:p>
        </p:txBody>
      </p:sp>
      <p:sp>
        <p:nvSpPr>
          <p:cNvPr id="134" name="Google Shape;134;p28"/>
          <p:cNvSpPr txBox="1"/>
          <p:nvPr/>
        </p:nvSpPr>
        <p:spPr>
          <a:xfrm>
            <a:off x="722100" y="2077400"/>
            <a:ext cx="71988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/>
              <a:t>La risposta del paziente permette oltre a valutare la pervietà delle vie aeree anche lo s</a:t>
            </a:r>
            <a:r>
              <a:rPr lang="it" sz="1900">
                <a:highlight>
                  <a:srgbClr val="FFFF00"/>
                </a:highlight>
              </a:rPr>
              <a:t>tato di coscienza e/o di eventuale confusione/ agitazione psicomotoria </a:t>
            </a:r>
            <a:r>
              <a:rPr lang="it" sz="1900"/>
              <a:t>che in caso di shock grave sono presenti e segno di gravità della situazione, il paziente in letargia o stato comatoso, avrà bisogno di un presidio per </a:t>
            </a:r>
            <a:r>
              <a:rPr lang="it" sz="1900">
                <a:highlight>
                  <a:srgbClr val="FFFF00"/>
                </a:highlight>
              </a:rPr>
              <a:t>mantenere pervie le vie aeree (rinofaringea, guedel…</a:t>
            </a:r>
            <a:r>
              <a:rPr lang="it" sz="1900"/>
              <a:t>) + </a:t>
            </a:r>
            <a:r>
              <a:rPr lang="it" sz="1900">
                <a:highlight>
                  <a:srgbClr val="FFFF00"/>
                </a:highlight>
              </a:rPr>
              <a:t>se visibile compressione manuale dell’ emorragia esterna.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5" name="Google Shape;13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6175" y="180249"/>
            <a:ext cx="2414726" cy="181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9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ASSISTENZA B </a:t>
            </a:r>
            <a:endParaRPr sz="3100"/>
          </a:p>
        </p:txBody>
      </p:sp>
      <p:sp>
        <p:nvSpPr>
          <p:cNvPr id="141" name="Google Shape;141;p29"/>
          <p:cNvSpPr txBox="1"/>
          <p:nvPr/>
        </p:nvSpPr>
        <p:spPr>
          <a:xfrm>
            <a:off x="511025" y="1888550"/>
            <a:ext cx="75321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2100"/>
              <a:t>controllo attività respiratoria cercando di mantenere una Spo2 &gt;93% </a:t>
            </a:r>
            <a:r>
              <a:rPr lang="it" sz="2100">
                <a:highlight>
                  <a:srgbClr val="FFFF00"/>
                </a:highlight>
              </a:rPr>
              <a:t>se necessario 02 tp come prescrizione medica</a:t>
            </a:r>
            <a:r>
              <a:rPr lang="it" sz="2100"/>
              <a:t> (fino al 100%) con presidio adatto, </a:t>
            </a:r>
            <a:r>
              <a:rPr lang="it" sz="2100">
                <a:highlight>
                  <a:srgbClr val="FFFF00"/>
                </a:highlight>
              </a:rPr>
              <a:t>monitoraggio paziente SPO2 continua</a:t>
            </a:r>
            <a:r>
              <a:rPr lang="it" sz="2100"/>
              <a:t>, eventuale prelievo arterioso per conoscere hb, lattati, pa02, eventuale prelievo venoso per ematocrito, gruppo, prove crociate. </a:t>
            </a:r>
            <a:endParaRPr sz="2400"/>
          </a:p>
        </p:txBody>
      </p:sp>
      <p:pic>
        <p:nvPicPr>
          <p:cNvPr id="142" name="Google Shape;14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8088" y="356875"/>
            <a:ext cx="2847975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ASSISTENZA C </a:t>
            </a:r>
            <a:endParaRPr sz="3100"/>
          </a:p>
        </p:txBody>
      </p:sp>
      <p:sp>
        <p:nvSpPr>
          <p:cNvPr id="148" name="Google Shape;148;p30"/>
          <p:cNvSpPr txBox="1"/>
          <p:nvPr/>
        </p:nvSpPr>
        <p:spPr>
          <a:xfrm>
            <a:off x="628100" y="2040925"/>
            <a:ext cx="77907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highlight>
                  <a:srgbClr val="FFFF00"/>
                </a:highlight>
              </a:rPr>
              <a:t>monitoraggio FC e PA</a:t>
            </a:r>
            <a:r>
              <a:rPr lang="it" sz="1500"/>
              <a:t> se possibile in continuo, altrimenti ogni 5-15 min a seconda delle condizioni del paziente, reperire </a:t>
            </a:r>
            <a:r>
              <a:rPr lang="it" sz="1500">
                <a:highlight>
                  <a:srgbClr val="FFFF00"/>
                </a:highlight>
              </a:rPr>
              <a:t>due accessi venosi di grosso calibro ( 14, 16 G) per infusione cristalloidi/ colloidi /emazie concentrate / plasma /piastrine veloce e farmaci a seconda della prescrizione ( ADRENALINA, NORADRENALINA, DOPAMINA, ACIDO TRANEXAMICO, VITAMINA K)</a:t>
            </a:r>
            <a:endParaRPr sz="1500">
              <a:highlight>
                <a:srgbClr val="FFFF00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highlight>
                <a:srgbClr val="FFFF00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500"/>
              <a:t>n.b. </a:t>
            </a:r>
            <a:r>
              <a:rPr lang="it" sz="1500"/>
              <a:t>in urgenza si trasfonde gruppo 0 Rh negativo poiché non esprimendo antigeni non sono capaci di indurre reazione immunitaria nel ricevente, quindi si possono bypassare prove crociate e gruppo, si può anche trasfondere per stato di necessità senza consenso informato del paziente come da articolo 54 del codice penale in caso di pericolo di vita, per decisione e prescrizione medica)</a:t>
            </a:r>
            <a:endParaRPr sz="1500"/>
          </a:p>
        </p:txBody>
      </p:sp>
      <p:pic>
        <p:nvPicPr>
          <p:cNvPr id="149" name="Google Shape;14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5800" y="192015"/>
            <a:ext cx="3579150" cy="192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