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5" r:id="rId22"/>
    <p:sldId id="277" r:id="rId23"/>
    <p:sldId id="278" r:id="rId24"/>
    <p:sldId id="279" r:id="rId25"/>
    <p:sldId id="298" r:id="rId26"/>
    <p:sldId id="300" r:id="rId27"/>
    <p:sldId id="301" r:id="rId28"/>
    <p:sldId id="299" r:id="rId29"/>
    <p:sldId id="302" r:id="rId30"/>
    <p:sldId id="282" r:id="rId31"/>
    <p:sldId id="283" r:id="rId32"/>
    <p:sldId id="284" r:id="rId33"/>
    <p:sldId id="285" r:id="rId34"/>
    <p:sldId id="286" r:id="rId35"/>
    <p:sldId id="287" r:id="rId36"/>
    <p:sldId id="280" r:id="rId37"/>
    <p:sldId id="281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26"/>
    <p:restoredTop sz="94646"/>
  </p:normalViewPr>
  <p:slideViewPr>
    <p:cSldViewPr snapToGrid="0" snapToObjects="1">
      <p:cViewPr varScale="1">
        <p:scale>
          <a:sx n="58" d="100"/>
          <a:sy n="58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vigilfuoco.it/aspx/page.aspx?IdPage=3653#:~:text=Il%20Kemler%2D%20ONU%20%C3%A8%20un,tipo%20di%20pericolosit%C3%A0%20della%20stess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AFEF9-EB4B-254A-8262-8FE829B96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GB" dirty="0"/>
              <a:t>Gestire l’Assistenza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8D5F68-AE03-0340-9181-A98DF6C7D27F}"/>
              </a:ext>
            </a:extLst>
          </p:cNvPr>
          <p:cNvSpPr txBox="1"/>
          <p:nvPr/>
        </p:nvSpPr>
        <p:spPr>
          <a:xfrm>
            <a:off x="1154955" y="4919730"/>
            <a:ext cx="10368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/>
              <a:t>Carlotta Danese: Coordinatore Dh Multidisciplinare e Pneumologia Interventistica Ravenna</a:t>
            </a:r>
          </a:p>
          <a:p>
            <a:endParaRPr lang="it-GB" dirty="0"/>
          </a:p>
          <a:p>
            <a:r>
              <a:rPr lang="it-GB" dirty="0"/>
              <a:t>Francesca Manca: Infermiere Medicina d’Urgenza Ravenna</a:t>
            </a:r>
          </a:p>
        </p:txBody>
      </p:sp>
    </p:spTree>
    <p:extLst>
      <p:ext uri="{BB962C8B-B14F-4D97-AF65-F5344CB8AC3E}">
        <p14:creationId xmlns:p14="http://schemas.microsoft.com/office/powerpoint/2010/main" val="410063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09700-6E73-C54A-A9FE-E4B5631B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dirty="0"/>
              <a:t>Cause della Dispnea:</a:t>
            </a:r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BA4C5D32-C24C-844D-B0A9-117C186E7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309702"/>
              </p:ext>
            </p:extLst>
          </p:nvPr>
        </p:nvGraphicFramePr>
        <p:xfrm>
          <a:off x="646111" y="1749976"/>
          <a:ext cx="910176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922">
                  <a:extLst>
                    <a:ext uri="{9D8B030D-6E8A-4147-A177-3AD203B41FA5}">
                      <a16:colId xmlns:a16="http://schemas.microsoft.com/office/drawing/2014/main" val="1644445122"/>
                    </a:ext>
                  </a:extLst>
                </a:gridCol>
                <a:gridCol w="3033922">
                  <a:extLst>
                    <a:ext uri="{9D8B030D-6E8A-4147-A177-3AD203B41FA5}">
                      <a16:colId xmlns:a16="http://schemas.microsoft.com/office/drawing/2014/main" val="555432975"/>
                    </a:ext>
                  </a:extLst>
                </a:gridCol>
                <a:gridCol w="3033922">
                  <a:extLst>
                    <a:ext uri="{9D8B030D-6E8A-4147-A177-3AD203B41FA5}">
                      <a16:colId xmlns:a16="http://schemas.microsoft.com/office/drawing/2014/main" val="762463144"/>
                    </a:ext>
                  </a:extLst>
                </a:gridCol>
              </a:tblGrid>
              <a:tr h="354945">
                <a:tc>
                  <a:txBody>
                    <a:bodyPr/>
                    <a:lstStyle/>
                    <a:p>
                      <a:r>
                        <a:rPr lang="it-GB" dirty="0"/>
                        <a:t>RESPIRATORIE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CARDIACHE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ALTRE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56680"/>
                  </a:ext>
                </a:extLst>
              </a:tr>
              <a:tr h="354945"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OSTRUZIONE vie aeree ( corpo estraneo, crisi anafilattica..)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EMBOLIA  polmonare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BPCO riacutizzata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POLMONITI batteriche o virali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EDEMA polmonare acuto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ASMA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ARITMIE..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SCA, STEMI, NSTEMI, ANGINA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EDEMA polmonare acuto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TAMPONAMENTO cardiaco</a:t>
                      </a:r>
                    </a:p>
                    <a:p>
                      <a:endParaRPr lang="it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CHETOACIDOSI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COMA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INTOSSICAZIONE ACUTA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MALATTIA NEUROMUSCOLARE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SHOCK </a:t>
                      </a:r>
                    </a:p>
                    <a:p>
                      <a:endParaRPr lang="it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90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4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8EB9A-3168-E348-901E-EBC841CC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Cosa Fare?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EFA467-C991-E844-ADD1-FF2B39EC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31259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Invitare il paziente a stare a riposo su lettino, barella</a:t>
            </a:r>
          </a:p>
          <a:p>
            <a:r>
              <a:rPr lang="it-IT" dirty="0"/>
              <a:t>fornire O2 </a:t>
            </a:r>
            <a:r>
              <a:rPr lang="it-IT" dirty="0" err="1"/>
              <a:t>tp</a:t>
            </a:r>
            <a:r>
              <a:rPr lang="it-IT" dirty="0"/>
              <a:t> se necessario ( spo2 &lt; 90% ) secondo indicazione medica ed in base all’anamnesi raccolta ( se o2 </a:t>
            </a:r>
            <a:r>
              <a:rPr lang="it-IT" dirty="0" err="1"/>
              <a:t>tp</a:t>
            </a:r>
            <a:r>
              <a:rPr lang="it-IT" dirty="0"/>
              <a:t> domiciliare, se pz </a:t>
            </a:r>
            <a:r>
              <a:rPr lang="it-IT" dirty="0" err="1"/>
              <a:t>bpco</a:t>
            </a:r>
            <a:r>
              <a:rPr lang="it-IT" dirty="0"/>
              <a:t> )</a:t>
            </a:r>
          </a:p>
          <a:p>
            <a:r>
              <a:rPr lang="it-IT" dirty="0"/>
              <a:t>monitorizzare il paziente, se possibile con almeno SPO2 e FC</a:t>
            </a:r>
          </a:p>
          <a:p>
            <a:r>
              <a:rPr lang="it-IT" dirty="0"/>
              <a:t> reperire due accessi venosi di grosso calibro</a:t>
            </a:r>
          </a:p>
          <a:p>
            <a:r>
              <a:rPr lang="it-IT" dirty="0"/>
              <a:t>calmare e rassicurare il paziente ricordando che l’ ipossiemia prolungata provoca agitazione psicomotoria e confusione</a:t>
            </a:r>
          </a:p>
          <a:p>
            <a:r>
              <a:rPr lang="it-IT" dirty="0"/>
              <a:t> prelevare campioni ematici arteriosi ( </a:t>
            </a:r>
            <a:r>
              <a:rPr lang="it-IT" dirty="0" err="1"/>
              <a:t>emogasanalisi</a:t>
            </a:r>
            <a:r>
              <a:rPr lang="it-IT" dirty="0"/>
              <a:t>) e venosi ( ematochimici, sierologici, coagulazione, colture) in base alle indicazioni del medico</a:t>
            </a:r>
          </a:p>
          <a:p>
            <a:r>
              <a:rPr lang="it-IT" dirty="0"/>
              <a:t>accompagnare il paziente, anche eventualmente in presenza del medico ad eseguire esami diagnostici ( </a:t>
            </a:r>
            <a:r>
              <a:rPr lang="it-IT" dirty="0" err="1"/>
              <a:t>tc</a:t>
            </a:r>
            <a:r>
              <a:rPr lang="it-IT" dirty="0"/>
              <a:t>, </a:t>
            </a:r>
            <a:r>
              <a:rPr lang="it-IT" dirty="0" err="1"/>
              <a:t>rx</a:t>
            </a:r>
            <a:r>
              <a:rPr lang="it-IT" dirty="0"/>
              <a:t>).</a:t>
            </a:r>
          </a:p>
          <a:p>
            <a:r>
              <a:rPr lang="it-IT" dirty="0"/>
              <a:t>Monitorare il paziente e valutare eventuali cambiamenti.</a:t>
            </a: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292054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DB56D-1055-564F-AE73-C21B375D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Anafilassi:</a:t>
            </a:r>
            <a:br>
              <a:rPr lang="it-GB" b="1" dirty="0"/>
            </a:br>
            <a:br>
              <a:rPr lang="it-GB" b="1" dirty="0"/>
            </a:br>
            <a:r>
              <a:rPr lang="it-GB" sz="2400" dirty="0"/>
              <a:t>È </a:t>
            </a:r>
            <a:r>
              <a:rPr lang="it-IT" sz="2400" dirty="0"/>
              <a:t>una reazione acuta e violenta dell'organismo verso un particolare antigene o allergene.</a:t>
            </a:r>
            <a:endParaRPr lang="it-GB" sz="2400" b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AE2A36-F03D-6D40-A9E9-890E248A7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3135092"/>
            <a:ext cx="1536632" cy="115545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C580C61-1FAD-B844-ACD2-21620542D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731" y="3261844"/>
            <a:ext cx="1968500" cy="1028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9A12FE7-922D-2C4A-A19F-601A105CD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32" y="3261844"/>
            <a:ext cx="1850018" cy="103971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184D2AE-7A67-5544-BC03-B4C861B86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451" y="3071344"/>
            <a:ext cx="1663700" cy="12192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4E8342-254B-AB4D-9322-FEC975E361D9}"/>
              </a:ext>
            </a:extLst>
          </p:cNvPr>
          <p:cNvSpPr txBox="1"/>
          <p:nvPr/>
        </p:nvSpPr>
        <p:spPr>
          <a:xfrm>
            <a:off x="1584102" y="450760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/>
              <a:t>Alimenti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348A6B-A134-BC49-B825-18969F28F861}"/>
              </a:ext>
            </a:extLst>
          </p:cNvPr>
          <p:cNvSpPr txBox="1"/>
          <p:nvPr/>
        </p:nvSpPr>
        <p:spPr>
          <a:xfrm>
            <a:off x="4047185" y="450760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/>
              <a:t>Imenotteri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189026-0A2E-F544-B6C6-9EDAEF102DF8}"/>
              </a:ext>
            </a:extLst>
          </p:cNvPr>
          <p:cNvSpPr txBox="1"/>
          <p:nvPr/>
        </p:nvSpPr>
        <p:spPr>
          <a:xfrm>
            <a:off x="6716332" y="450760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/>
              <a:t>Farmaci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4D900C-CCFF-424E-8E96-A3426CCEB7DF}"/>
              </a:ext>
            </a:extLst>
          </p:cNvPr>
          <p:cNvSpPr txBox="1"/>
          <p:nvPr/>
        </p:nvSpPr>
        <p:spPr>
          <a:xfrm>
            <a:off x="9453093" y="450760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/>
              <a:t>Trasfusioni</a:t>
            </a:r>
          </a:p>
        </p:txBody>
      </p:sp>
    </p:spTree>
    <p:extLst>
      <p:ext uri="{BB962C8B-B14F-4D97-AF65-F5344CB8AC3E}">
        <p14:creationId xmlns:p14="http://schemas.microsoft.com/office/powerpoint/2010/main" val="382326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051CC-3844-6A4C-A5A9-768CC7EF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Segni e Sintomi:</a:t>
            </a:r>
            <a:br>
              <a:rPr lang="it-GB" b="1" dirty="0"/>
            </a:br>
            <a:endParaRPr lang="it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FE2E5C-81DD-BD46-B8FC-9B6635E7A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GB" dirty="0"/>
              <a:t>Insorgenza immediata dopo l’esposizione all’allergene</a:t>
            </a:r>
          </a:p>
          <a:p>
            <a:r>
              <a:rPr lang="it-GB" dirty="0"/>
              <a:t>Reazione Cutanea ( Rossore, Prurito)</a:t>
            </a:r>
          </a:p>
          <a:p>
            <a:r>
              <a:rPr lang="it-GB" dirty="0"/>
              <a:t>Dispnea, sibili, rantoli, stridori respiratori</a:t>
            </a:r>
          </a:p>
          <a:p>
            <a:r>
              <a:rPr lang="it-GB" dirty="0"/>
              <a:t>Nausea, vomito, diarrea</a:t>
            </a:r>
          </a:p>
          <a:p>
            <a:r>
              <a:rPr lang="it-GB" dirty="0"/>
              <a:t>Edema delle mucose</a:t>
            </a:r>
          </a:p>
          <a:p>
            <a:r>
              <a:rPr lang="it-GB" dirty="0"/>
              <a:t>Ostruzione delle vie aeree</a:t>
            </a:r>
          </a:p>
          <a:p>
            <a:r>
              <a:rPr lang="it-GB" dirty="0"/>
              <a:t>Cianosi</a:t>
            </a:r>
          </a:p>
          <a:p>
            <a:r>
              <a:rPr lang="it-GB" dirty="0"/>
              <a:t>Ipotensione</a:t>
            </a:r>
          </a:p>
          <a:p>
            <a:r>
              <a:rPr lang="it-GB" dirty="0"/>
              <a:t>Tachicardia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175520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BAF7E-4395-5342-941E-CEF9CD73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Cosa fare?</a:t>
            </a:r>
            <a:br>
              <a:rPr lang="it-GB" b="1" dirty="0"/>
            </a:br>
            <a:r>
              <a:rPr lang="it-GB" sz="2000" dirty="0"/>
              <a:t>In presenza dei segni/sintomi precedentemente elencati: </a:t>
            </a:r>
            <a:br>
              <a:rPr lang="it-GB" sz="2000" dirty="0"/>
            </a:br>
            <a:r>
              <a:rPr lang="it-GB" sz="2000" dirty="0"/>
              <a:t>Adrenalina I.M e Ossigeno Terapia secondo procedure/protocolli condivisi.</a:t>
            </a:r>
            <a:endParaRPr lang="it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A23C93-7841-FB4D-B0EC-A9739E88D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>
            <a:normAutofit fontScale="92500" lnSpcReduction="20000"/>
          </a:bodyPr>
          <a:lstStyle/>
          <a:p>
            <a:r>
              <a:rPr lang="it-GB" b="1" dirty="0"/>
              <a:t>In ambulanza </a:t>
            </a:r>
            <a:r>
              <a:rPr lang="it-GB" dirty="0"/>
              <a:t>prevede l’intervento immediato anche dell’automedica. </a:t>
            </a:r>
            <a:r>
              <a:rPr lang="it-GB" b="1" dirty="0"/>
              <a:t>In ps </a:t>
            </a:r>
            <a:r>
              <a:rPr lang="it-GB" dirty="0"/>
              <a:t>può accadere ad esempio in seguito a somministrazione di tp, avvisare immediatamente il medico e sospendere l’infusione in corso. </a:t>
            </a:r>
          </a:p>
          <a:p>
            <a:r>
              <a:rPr lang="it-GB" dirty="0"/>
              <a:t>La somministrazione dell’Adrenalina I.M (0,5 mg) è per velocizzare il trattamento dell’anafilassi. </a:t>
            </a:r>
          </a:p>
          <a:p>
            <a:r>
              <a:rPr lang="it-GB" dirty="0"/>
              <a:t>Reperire accesso venoso</a:t>
            </a:r>
          </a:p>
          <a:p>
            <a:r>
              <a:rPr lang="it-GB" dirty="0"/>
              <a:t> Rilevare parametri vitali (PA, SpO2, FC, FR) e somministrare Cristalloidi 20ml/kg in base al grado di ipotensione</a:t>
            </a:r>
          </a:p>
          <a:p>
            <a:r>
              <a:rPr lang="it-GB" dirty="0"/>
              <a:t>Gestione delle vie aeree in base al tipo di compromissione</a:t>
            </a:r>
          </a:p>
          <a:p>
            <a:r>
              <a:rPr lang="it-GB" dirty="0"/>
              <a:t>Target pressorio da mantere &gt;90 mmHg</a:t>
            </a:r>
          </a:p>
          <a:p>
            <a:r>
              <a:rPr lang="it-GB" dirty="0"/>
              <a:t>Monitoraggio del Pz</a:t>
            </a:r>
          </a:p>
          <a:p>
            <a:r>
              <a:rPr lang="it-GB" dirty="0"/>
              <a:t>Prendere il carrello delle emergenze per eventuale necessità di Intubazione o ACC.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194265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40F352-1F0D-A94D-A9C0-51EFC45D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>
                <a:solidFill>
                  <a:srgbClr val="FF0000"/>
                </a:solidFill>
              </a:rPr>
              <a:t>Perdita di coscienza:</a:t>
            </a:r>
            <a:br>
              <a:rPr lang="it-GB" b="1" dirty="0">
                <a:solidFill>
                  <a:srgbClr val="FF0000"/>
                </a:solidFill>
              </a:rPr>
            </a:br>
            <a:r>
              <a:rPr lang="it-GB" sz="2000" dirty="0"/>
              <a:t>Quando una persona è cosciente? Quando ha consapevolezza di s</a:t>
            </a:r>
            <a:r>
              <a:rPr lang="it-IT" sz="2000" dirty="0" err="1"/>
              <a:t>é</a:t>
            </a:r>
            <a:r>
              <a:rPr lang="it-GB" sz="2000" dirty="0"/>
              <a:t> e dell’ambiente circostante, recepisce informazioni e le elabora.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FDD0CB-2689-A84F-9093-5513748E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77" y="2065797"/>
            <a:ext cx="8946541" cy="4195481"/>
          </a:xfrm>
        </p:spPr>
        <p:txBody>
          <a:bodyPr/>
          <a:lstStyle/>
          <a:p>
            <a:r>
              <a:rPr lang="it-GB" dirty="0"/>
              <a:t>La Perdita di Coscienza (PDC) è la perdita temporanea o prolungata dello stato di coscienza. Può essere correlata a cause più o meno gravi.</a:t>
            </a:r>
          </a:p>
          <a:p>
            <a:r>
              <a:rPr lang="it-GB" dirty="0"/>
              <a:t>La PDC improvvisa è associata di solito a traumatismo : </a:t>
            </a:r>
            <a:r>
              <a:rPr lang="it-GB" b="1" dirty="0"/>
              <a:t>Sincope</a:t>
            </a:r>
          </a:p>
          <a:p>
            <a:r>
              <a:rPr lang="it-GB" b="1" dirty="0"/>
              <a:t>Pre-sincope: </a:t>
            </a:r>
            <a:r>
              <a:rPr lang="it-GB" dirty="0"/>
              <a:t>non c’è la PDC</a:t>
            </a:r>
          </a:p>
          <a:p>
            <a:r>
              <a:rPr lang="it-GB" dirty="0"/>
              <a:t>Interrogare gli astanti, se presenti, su cosa sia successo: ci serve per valutare se ci troviamo di fronte ad un episdio Presincopale o Sincopale.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178798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86637-C21E-C446-8F69-884DD60A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Cause PDC: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75AFDD-22FC-DA46-9233-5D21AEE37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02157"/>
            <a:ext cx="8946541" cy="4195481"/>
          </a:xfrm>
        </p:spPr>
        <p:txBody>
          <a:bodyPr/>
          <a:lstStyle/>
          <a:p>
            <a:r>
              <a:rPr lang="it-GB" sz="2800" dirty="0"/>
              <a:t>Cardiologiche (es: Ima, aritmie, ipotensione)</a:t>
            </a:r>
          </a:p>
          <a:p>
            <a:r>
              <a:rPr lang="it-GB" sz="2800" dirty="0"/>
              <a:t>Neurologiche (es: Crisi epilettica, Ictus)</a:t>
            </a:r>
          </a:p>
          <a:p>
            <a:r>
              <a:rPr lang="it-GB" sz="2800" dirty="0"/>
              <a:t>Ipoglicemia</a:t>
            </a:r>
          </a:p>
          <a:p>
            <a:r>
              <a:rPr lang="it-GB" sz="2800" dirty="0"/>
              <a:t>Varie </a:t>
            </a:r>
          </a:p>
          <a:p>
            <a:pPr lvl="1"/>
            <a:r>
              <a:rPr lang="it-GB" sz="2800" dirty="0"/>
              <a:t>Assunzione di sostanze</a:t>
            </a:r>
          </a:p>
          <a:p>
            <a:pPr lvl="1"/>
            <a:r>
              <a:rPr lang="it-GB" sz="2800" dirty="0"/>
              <a:t>Intossicazioni CO</a:t>
            </a:r>
          </a:p>
          <a:p>
            <a:pPr lvl="1"/>
            <a:r>
              <a:rPr lang="it-GB" sz="2800" dirty="0"/>
              <a:t>Stato Infettivo</a:t>
            </a:r>
          </a:p>
          <a:p>
            <a:pPr marL="457200" lvl="1" indent="0">
              <a:buNone/>
            </a:pP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29416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678F3-720B-054A-A411-1094847B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Sintomi Pre – Sincope: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71699-22EB-1D4E-830F-7C6CD6325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47611"/>
            <a:ext cx="8946541" cy="4195481"/>
          </a:xfrm>
        </p:spPr>
        <p:txBody>
          <a:bodyPr/>
          <a:lstStyle/>
          <a:p>
            <a:r>
              <a:rPr lang="it-GB" sz="2800" dirty="0"/>
              <a:t>Vertigini</a:t>
            </a:r>
          </a:p>
          <a:p>
            <a:r>
              <a:rPr lang="it-GB" sz="2800" dirty="0"/>
              <a:t>Nausea</a:t>
            </a:r>
          </a:p>
          <a:p>
            <a:r>
              <a:rPr lang="it-GB" sz="2800" dirty="0"/>
              <a:t>Sudorazione algida</a:t>
            </a:r>
          </a:p>
          <a:p>
            <a:r>
              <a:rPr lang="it-GB" sz="2800" dirty="0"/>
              <a:t>Pallore</a:t>
            </a:r>
          </a:p>
          <a:p>
            <a:r>
              <a:rPr lang="it-GB" sz="2800" dirty="0"/>
              <a:t>Malessere generale</a:t>
            </a:r>
          </a:p>
          <a:p>
            <a:r>
              <a:rPr lang="it-GB" sz="2800" dirty="0"/>
              <a:t>Dolore</a:t>
            </a:r>
          </a:p>
          <a:p>
            <a:r>
              <a:rPr lang="it-GB" sz="2800" dirty="0"/>
              <a:t>Alterazione del ritmo cardiaco</a:t>
            </a:r>
          </a:p>
          <a:p>
            <a:pPr marL="0" indent="0">
              <a:buNone/>
            </a:pP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419926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313B0-7785-8F41-B067-D8684F5C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Cosa Fare?</a:t>
            </a:r>
            <a:br>
              <a:rPr lang="it-GB" b="1" dirty="0"/>
            </a:br>
            <a:br>
              <a:rPr lang="it-GB" b="1" dirty="0"/>
            </a:br>
            <a:endParaRPr lang="it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8D1582-57F2-0646-86EA-1534AD2B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31259"/>
            <a:ext cx="8946541" cy="4296809"/>
          </a:xfrm>
        </p:spPr>
        <p:txBody>
          <a:bodyPr>
            <a:normAutofit lnSpcReduction="10000"/>
          </a:bodyPr>
          <a:lstStyle/>
          <a:p>
            <a:r>
              <a:rPr lang="it-GB" dirty="0"/>
              <a:t>Sicurezza : Dove siamo? Ospedale,Casa, strada, Nave, Auto…ecc..?</a:t>
            </a:r>
          </a:p>
          <a:p>
            <a:r>
              <a:rPr lang="it-GB" dirty="0"/>
              <a:t>Far sdraiare il paziente, accompagnandolo e sostenendolo ( potrebbe sincopare)</a:t>
            </a:r>
          </a:p>
          <a:p>
            <a:r>
              <a:rPr lang="it-GB" dirty="0"/>
              <a:t>Contattare il Medico (Ospedale ≄ 118).</a:t>
            </a:r>
          </a:p>
          <a:p>
            <a:r>
              <a:rPr lang="it-GB" dirty="0"/>
              <a:t>Monitorare Parametri Vitali (Pa, Fc, SpO2, Hgt, Fr, T, gcs)</a:t>
            </a:r>
          </a:p>
          <a:p>
            <a:r>
              <a:rPr lang="it-GB" dirty="0"/>
              <a:t>Reperire Accesso venoso</a:t>
            </a:r>
          </a:p>
          <a:p>
            <a:r>
              <a:rPr lang="it-GB" dirty="0"/>
              <a:t>Eseguire ECG </a:t>
            </a:r>
          </a:p>
          <a:p>
            <a:r>
              <a:rPr lang="it-GB" dirty="0"/>
              <a:t>In base alla storia clinica del pz  (Patologie pregresse, Terapia in corso, sintomatologia in atto, PV) ipotizzare le possibili cause</a:t>
            </a:r>
          </a:p>
          <a:p>
            <a:r>
              <a:rPr lang="it-GB" dirty="0"/>
              <a:t>ES: Riscontro di Ipoglicemia ( HGT = 49 )➪ Valutare somministrazione di Glucosio al 33% </a:t>
            </a:r>
          </a:p>
          <a:p>
            <a:endParaRPr lang="it-GB" dirty="0"/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1976477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CA1C7-DDFC-CD4C-91B2-6529755A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Sincope: Cosa fare?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06C485-BDF9-884C-86D0-992D1BA74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0766"/>
            <a:ext cx="8947521" cy="4947633"/>
          </a:xfrm>
        </p:spPr>
        <p:txBody>
          <a:bodyPr>
            <a:normAutofit fontScale="92500" lnSpcReduction="20000"/>
          </a:bodyPr>
          <a:lstStyle/>
          <a:p>
            <a:r>
              <a:rPr lang="it-GB" dirty="0"/>
              <a:t>Sicurezza</a:t>
            </a:r>
          </a:p>
          <a:p>
            <a:r>
              <a:rPr lang="it-GB" dirty="0"/>
              <a:t>Contattattare il  Medico </a:t>
            </a:r>
          </a:p>
          <a:p>
            <a:r>
              <a:rPr lang="it-GB" dirty="0"/>
              <a:t>Se Trauma: Valutazione del Rachide con eventuale immobilizzazione ( Collare, Spinale, Scoop)</a:t>
            </a:r>
          </a:p>
          <a:p>
            <a:r>
              <a:rPr lang="it-GB" dirty="0"/>
              <a:t>Valutazione ABCD➪ Mi fermo a risolvere dove trovo il problema</a:t>
            </a:r>
          </a:p>
          <a:p>
            <a:r>
              <a:rPr lang="it-GB" dirty="0"/>
              <a:t>PV (Pa, Fc, SpO2, Fr, Hgt, T, GCS)</a:t>
            </a:r>
          </a:p>
          <a:p>
            <a:r>
              <a:rPr lang="it-GB" dirty="0"/>
              <a:t>Accesso Venoso</a:t>
            </a:r>
          </a:p>
          <a:p>
            <a:r>
              <a:rPr lang="it-GB" dirty="0"/>
              <a:t>ECG</a:t>
            </a:r>
          </a:p>
          <a:p>
            <a:r>
              <a:rPr lang="it-GB" dirty="0"/>
              <a:t>Se possibile monitoraggio cardiaco (PS, 118)</a:t>
            </a:r>
          </a:p>
          <a:p>
            <a:r>
              <a:rPr lang="it-GB" dirty="0"/>
              <a:t>In base alla storia clinica del pz  (Patologie pregresse, Terapia in corso, sintomatologia in atto, PV) ipotizzare le possibili cause</a:t>
            </a:r>
          </a:p>
          <a:p>
            <a:r>
              <a:rPr lang="it-GB" dirty="0"/>
              <a:t>Rivalutazione dei PV e garantire assistenza fino a ripresa della coscienza.</a:t>
            </a:r>
          </a:p>
          <a:p>
            <a:r>
              <a:rPr lang="it-GB" dirty="0"/>
              <a:t>Se mancata ripresa dello stato di coscienza non è una sincope…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275949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54C47-E7DB-CE42-91F9-A4DCCF9E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Dolore Toracico:</a:t>
            </a:r>
            <a:br>
              <a:rPr lang="it-GB" dirty="0">
                <a:solidFill>
                  <a:srgbClr val="FF0000"/>
                </a:solidFill>
              </a:rPr>
            </a:br>
            <a:r>
              <a:rPr lang="it-IT" sz="2000" dirty="0"/>
              <a:t>L'interessamento doloroso del torace è un'evenienza comune ad uno svariato numero di patologie. </a:t>
            </a:r>
            <a:br>
              <a:rPr lang="it-IT" dirty="0"/>
            </a:br>
            <a:endParaRPr lang="it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C02309-1B04-8343-AA8C-D43232EAB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Obiettivo:</a:t>
            </a:r>
            <a:r>
              <a:rPr lang="it-IT" sz="2400" dirty="0"/>
              <a:t> </a:t>
            </a:r>
            <a:r>
              <a:rPr lang="it-IT" dirty="0"/>
              <a:t>escludere patologie acute cardiovascolari</a:t>
            </a:r>
          </a:p>
          <a:p>
            <a:r>
              <a:rPr lang="it-IT" dirty="0"/>
              <a:t> → IMA Infarto Miocardico Acuto</a:t>
            </a:r>
          </a:p>
          <a:p>
            <a:r>
              <a:rPr lang="it-IT" dirty="0"/>
              <a:t>→ Ischemia miocardica</a:t>
            </a:r>
          </a:p>
          <a:p>
            <a:r>
              <a:rPr lang="it-IT" dirty="0"/>
              <a:t>→ TEP</a:t>
            </a:r>
          </a:p>
          <a:p>
            <a:r>
              <a:rPr lang="it-IT" dirty="0"/>
              <a:t>→ Dissecazione aortica</a:t>
            </a:r>
          </a:p>
          <a:p>
            <a:r>
              <a:rPr lang="it-IT" dirty="0"/>
              <a:t>→ Aneurisma aorta toracica</a:t>
            </a:r>
          </a:p>
          <a:p>
            <a:r>
              <a:rPr lang="it-IT" dirty="0"/>
              <a:t>→ Pneumotorace</a:t>
            </a:r>
          </a:p>
          <a:p>
            <a:r>
              <a:rPr lang="it-IT" dirty="0"/>
              <a:t>→ Pericardite acuta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640807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70B7D-A3A2-5548-8975-603F35C6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>
                <a:solidFill>
                  <a:srgbClr val="FF0000"/>
                </a:solidFill>
              </a:rPr>
              <a:t>IPOGLICEMIA:</a:t>
            </a:r>
            <a:r>
              <a:rPr lang="it-GB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Rapido abbassamento del livello di glucosio nel sangue, per valori che scendono sotto i 60 mg/dl.</a:t>
            </a:r>
            <a:br>
              <a:rPr lang="it-IT" sz="2000" dirty="0"/>
            </a:br>
            <a:br>
              <a:rPr lang="it-IT" dirty="0"/>
            </a:br>
            <a:endParaRPr lang="it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1CD9B0-5A71-2F43-8D27-A005E5B85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pazienti diabetici insulino-dipendenti (tipo 1 e 2) sono maggiormente soggetti a crisi ipoglicemiche.</a:t>
            </a:r>
          </a:p>
          <a:p>
            <a:r>
              <a:rPr lang="it-IT" dirty="0"/>
              <a:t>Possono verificarsi durante o  dopo attività fisica, in seguito a mal gestione o non corretta regolazione della terapia insulinica, pasti ridotti.</a:t>
            </a:r>
          </a:p>
          <a:p>
            <a:r>
              <a:rPr lang="it-IT" dirty="0"/>
              <a:t>Al di sotto di 60 mg/dl si attiva il protocollo per la correzione dell’Ipoglicemia.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68633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B2B41-30AC-AF40-9DFD-3C787425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Sintomi in base al grado di ipoglicemia da leggera a grave:</a:t>
            </a:r>
            <a:br>
              <a:rPr lang="it-IT" dirty="0"/>
            </a:br>
            <a:br>
              <a:rPr lang="it-IT" dirty="0"/>
            </a:br>
            <a:endParaRPr lang="it-GB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2573DEE-DF3F-0544-8077-2342E6DFF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838703"/>
              </p:ext>
            </p:extLst>
          </p:nvPr>
        </p:nvGraphicFramePr>
        <p:xfrm>
          <a:off x="1103313" y="2052638"/>
          <a:ext cx="8947149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198259332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3184879103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106272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GB" dirty="0"/>
                        <a:t>IPOGLICEMIA LIEVE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IPOGLICEMIA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IPOGLICEMIA GRAVE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63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Pallore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Debolezza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Tremori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Palpitazioni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Fame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Testa leggera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Nervosismo</a:t>
                      </a:r>
                      <a:endParaRPr lang="it-IT" b="0" dirty="0">
                        <a:effectLst/>
                      </a:endParaRPr>
                    </a:p>
                    <a:p>
                      <a:br>
                        <a:rPr lang="it-IT" dirty="0"/>
                      </a:br>
                      <a:endParaRPr lang="it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Cefalea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Irritabilità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Sonnolenza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Visione annebbiata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Nausea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Formicolio mani e bocca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Confusione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Calo dell’attenzione</a:t>
                      </a:r>
                      <a:endParaRPr lang="it-IT" b="0" dirty="0">
                        <a:effectLst/>
                      </a:endParaRPr>
                    </a:p>
                    <a:p>
                      <a:br>
                        <a:rPr lang="it-IT" dirty="0"/>
                      </a:br>
                      <a:endParaRPr lang="it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Perdita di coscienza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Convulsioni</a:t>
                      </a:r>
                      <a:endParaRPr lang="it-IT" b="0" dirty="0">
                        <a:effectLst/>
                      </a:endParaRPr>
                    </a:p>
                    <a:p>
                      <a:pPr rtl="0"/>
                      <a:r>
                        <a:rPr lang="it-IT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Iporesponsività</a:t>
                      </a:r>
                      <a:endParaRPr lang="it-IT" b="0" dirty="0">
                        <a:effectLst/>
                      </a:endParaRPr>
                    </a:p>
                    <a:p>
                      <a:br>
                        <a:rPr lang="it-IT" dirty="0"/>
                      </a:br>
                      <a:endParaRPr lang="it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7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02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D84CC-8228-5D4F-B7FD-0DD9C437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Cosa fare?</a:t>
            </a:r>
            <a:endParaRPr lang="it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C6EEBD-12F3-B448-B5C6-8426CF39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47611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Rilevare Parametri vitali (PA, FC, FR, T°, SPO2, DOLORE, HGT, GCS)→  </a:t>
            </a:r>
            <a:r>
              <a:rPr lang="it-IT" dirty="0" err="1"/>
              <a:t>Hgt</a:t>
            </a:r>
            <a:r>
              <a:rPr lang="it-IT" dirty="0"/>
              <a:t> ≤ 60</a:t>
            </a:r>
          </a:p>
          <a:p>
            <a:r>
              <a:rPr lang="it-IT" dirty="0"/>
              <a:t>Avvisare il medico.</a:t>
            </a:r>
          </a:p>
          <a:p>
            <a:r>
              <a:rPr lang="it-IT" dirty="0"/>
              <a:t>In base alla sintomatologia, in particolare in base al GCS:</a:t>
            </a:r>
          </a:p>
          <a:p>
            <a:r>
              <a:rPr lang="it-IT" dirty="0"/>
              <a:t>se GCS 15-14 (pz che può deglutire) si somministra saccarosio 20g per Os </a:t>
            </a:r>
          </a:p>
          <a:p>
            <a:r>
              <a:rPr lang="it-IT" dirty="0"/>
              <a:t>se GCS ≤ 13 (pz che non deglutisce)</a:t>
            </a:r>
          </a:p>
          <a:p>
            <a:r>
              <a:rPr lang="it-IT" dirty="0"/>
              <a:t>Reperire accesso venoso </a:t>
            </a:r>
          </a:p>
          <a:p>
            <a:r>
              <a:rPr lang="it-IT" dirty="0"/>
              <a:t>Somministrare: Glucosio al 33% 2 </a:t>
            </a:r>
            <a:r>
              <a:rPr lang="it-IT" dirty="0" err="1"/>
              <a:t>fl</a:t>
            </a:r>
            <a:r>
              <a:rPr lang="it-IT" dirty="0"/>
              <a:t>/10 ml EV ripetibile ogni 1-3 minuti fino a glicemia &gt; di 60 mg/dl </a:t>
            </a:r>
          </a:p>
          <a:p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8 fiale/10ml glucosio 33%)</a:t>
            </a:r>
          </a:p>
          <a:p>
            <a:r>
              <a:rPr lang="it-IT" dirty="0"/>
              <a:t>Ripetere HGT per verificare se Glicemia ≥ 60 Insieme a rivalutazione del GCS e dei PV.</a:t>
            </a:r>
          </a:p>
          <a:p>
            <a:r>
              <a:rPr lang="it-IT" dirty="0"/>
              <a:t>Target glicemico 100 mg/dl</a:t>
            </a:r>
            <a:br>
              <a:rPr lang="it-IT" dirty="0"/>
            </a:b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173466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B3ADC4-1654-7C46-8453-FEBDF6FA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ICTUS:</a:t>
            </a:r>
            <a:br>
              <a:rPr lang="it-GB" b="1" dirty="0">
                <a:solidFill>
                  <a:srgbClr val="FF0000"/>
                </a:solidFill>
              </a:rPr>
            </a:br>
            <a:r>
              <a:rPr lang="it-IT" sz="2000" dirty="0"/>
              <a:t>L’ictus o accidente cerebrovascolare acuto può essere definito come una sindrome clinica, ad esordio acuto ed evoluzione rapida</a:t>
            </a:r>
            <a:endParaRPr lang="it-GB" sz="20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C24191-A9A6-2A4D-AE42-403799AA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52363"/>
          </a:xfrm>
        </p:spPr>
        <p:txBody>
          <a:bodyPr/>
          <a:lstStyle/>
          <a:p>
            <a:r>
              <a:rPr lang="it-IT" dirty="0"/>
              <a:t>Il cervello, in seguito della chiusura o alla rottura di un’arteria, non riceve più sangue (</a:t>
            </a:r>
            <a:r>
              <a:rPr lang="it-IT" b="1" dirty="0"/>
              <a:t>ischemia</a:t>
            </a:r>
            <a:r>
              <a:rPr lang="it-IT" dirty="0"/>
              <a:t>) o viene inondato da sangue stravasato da un’arteria rotta (</a:t>
            </a:r>
            <a:r>
              <a:rPr lang="it-IT" b="1" dirty="0"/>
              <a:t>emorragia</a:t>
            </a:r>
            <a:r>
              <a:rPr lang="it-IT" dirty="0"/>
              <a:t>).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Individuiamo 2 tipi di ictus: </a:t>
            </a:r>
            <a:r>
              <a:rPr lang="it-IT" b="1" dirty="0"/>
              <a:t>ischemico</a:t>
            </a:r>
            <a:r>
              <a:rPr lang="it-IT" dirty="0"/>
              <a:t> (dovuto alla chiusura di un’arteria cerebrale) o </a:t>
            </a:r>
            <a:r>
              <a:rPr lang="it-IT" b="1" dirty="0"/>
              <a:t>emorragico</a:t>
            </a:r>
            <a:r>
              <a:rPr lang="it-IT" dirty="0"/>
              <a:t> (dovuto alla rottura di un'arteria cerebrale). </a:t>
            </a: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274161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09C66-E532-D146-9F7D-4DBE2FF6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Segni e Sintomi: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266DE-D40C-B245-AAA4-401D8F087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49" y="1331259"/>
            <a:ext cx="8946541" cy="4195481"/>
          </a:xfrm>
        </p:spPr>
        <p:txBody>
          <a:bodyPr>
            <a:normAutofit fontScale="77500" lnSpcReduction="20000"/>
          </a:bodyPr>
          <a:lstStyle/>
          <a:p>
            <a:r>
              <a:rPr lang="it-GB" dirty="0"/>
              <a:t>Paralisi</a:t>
            </a:r>
          </a:p>
          <a:p>
            <a:r>
              <a:rPr lang="it-GB" dirty="0"/>
              <a:t>Ipostenia</a:t>
            </a:r>
          </a:p>
          <a:p>
            <a:r>
              <a:rPr lang="it-GB" dirty="0"/>
              <a:t>Formicolio al volto, braccio e/o gamba</a:t>
            </a:r>
          </a:p>
          <a:p>
            <a:r>
              <a:rPr lang="it-GB" dirty="0"/>
              <a:t>Offuscamento del Visus</a:t>
            </a:r>
          </a:p>
          <a:p>
            <a:r>
              <a:rPr lang="it-GB" dirty="0"/>
              <a:t>Disartria</a:t>
            </a:r>
          </a:p>
          <a:p>
            <a:r>
              <a:rPr lang="it-GB" dirty="0"/>
              <a:t>Afasia</a:t>
            </a:r>
          </a:p>
          <a:p>
            <a:r>
              <a:rPr lang="it-GB" dirty="0"/>
              <a:t>Disturbi dell’equilibrio</a:t>
            </a:r>
          </a:p>
          <a:p>
            <a:r>
              <a:rPr lang="it-GB" dirty="0"/>
              <a:t>Vertigini</a:t>
            </a:r>
          </a:p>
          <a:p>
            <a:r>
              <a:rPr lang="it-GB" dirty="0"/>
              <a:t>Atassia</a:t>
            </a:r>
          </a:p>
          <a:p>
            <a:r>
              <a:rPr lang="it-GB" dirty="0"/>
              <a:t>Cefalea improvvisa</a:t>
            </a:r>
          </a:p>
          <a:p>
            <a:r>
              <a:rPr lang="it-GB" dirty="0"/>
              <a:t>Sincope</a:t>
            </a:r>
          </a:p>
          <a:p>
            <a:r>
              <a:rPr lang="it-GB" dirty="0"/>
              <a:t>Diplopia, Anisocoria</a:t>
            </a:r>
          </a:p>
          <a:p>
            <a:r>
              <a:rPr lang="it-GB" dirty="0"/>
              <a:t>Picchi ipertensivi</a:t>
            </a:r>
          </a:p>
          <a:p>
            <a:pPr marL="0" indent="0">
              <a:buNone/>
            </a:pPr>
            <a:endParaRPr lang="it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8C591D-02C3-F842-88F8-3A884155FF44}"/>
              </a:ext>
            </a:extLst>
          </p:cNvPr>
          <p:cNvSpPr txBox="1"/>
          <p:nvPr/>
        </p:nvSpPr>
        <p:spPr>
          <a:xfrm>
            <a:off x="7238361" y="1620983"/>
            <a:ext cx="29233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GB" dirty="0"/>
              <a:t>Di un solo lato del corpo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0D63FACD-54F4-6D42-85A1-DDEB10190959}"/>
              </a:ext>
            </a:extLst>
          </p:cNvPr>
          <p:cNvSpPr/>
          <p:nvPr/>
        </p:nvSpPr>
        <p:spPr>
          <a:xfrm>
            <a:off x="6258472" y="1748452"/>
            <a:ext cx="869051" cy="241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15A1FC8-A437-CB4D-8694-6AD8A2D07B20}"/>
              </a:ext>
            </a:extLst>
          </p:cNvPr>
          <p:cNvSpPr/>
          <p:nvPr/>
        </p:nvSpPr>
        <p:spPr>
          <a:xfrm>
            <a:off x="1136073" y="1331259"/>
            <a:ext cx="5056909" cy="1259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66426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ED5DC9-58F0-0848-847A-E5D00AF9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66573"/>
            <a:ext cx="9404723" cy="1400530"/>
          </a:xfrm>
        </p:spPr>
        <p:txBody>
          <a:bodyPr/>
          <a:lstStyle/>
          <a:p>
            <a:r>
              <a:rPr lang="it-GB" b="1" dirty="0">
                <a:solidFill>
                  <a:schemeClr val="tx1"/>
                </a:solidFill>
              </a:rPr>
              <a:t>Attivazione Protocollo Stroke:</a:t>
            </a:r>
            <a:br>
              <a:rPr lang="it-GB" b="1" dirty="0">
                <a:solidFill>
                  <a:schemeClr val="tx1"/>
                </a:solidFill>
              </a:rPr>
            </a:br>
            <a:r>
              <a:rPr lang="it-IT" sz="2000" dirty="0"/>
              <a:t>La precoce individuazione dei pazienti per i quali attivare il codice </a:t>
            </a:r>
            <a:r>
              <a:rPr lang="it-IT" sz="2000" b="1" dirty="0" err="1"/>
              <a:t>stroke</a:t>
            </a:r>
            <a:r>
              <a:rPr lang="it-IT" sz="2000" dirty="0"/>
              <a:t>, permette di dare inizio alla catena di eventi che portano all’adeguato trattamento dell’ ictus cerebrale ischemico.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Lo scopo è giungere al precoce trattamento di </a:t>
            </a:r>
            <a:r>
              <a:rPr lang="it-IT" sz="2000" dirty="0" err="1"/>
              <a:t>trombolisi</a:t>
            </a:r>
            <a:r>
              <a:rPr lang="it-IT" sz="2000" dirty="0"/>
              <a:t> sistemica e/o </a:t>
            </a:r>
            <a:r>
              <a:rPr lang="it-IT" sz="2000" dirty="0" err="1"/>
              <a:t>endovascolare</a:t>
            </a:r>
            <a:r>
              <a:rPr lang="it-IT" sz="2000" dirty="0"/>
              <a:t> per tutti i casi eleggibili di ictus ischemico in fase iperacuta al fine di migliorare l’</a:t>
            </a:r>
            <a:r>
              <a:rPr lang="it-IT" sz="2000" dirty="0" err="1"/>
              <a:t>outcome</a:t>
            </a:r>
            <a:r>
              <a:rPr lang="it-IT" sz="2000" dirty="0"/>
              <a:t> clinico.</a:t>
            </a:r>
            <a:br>
              <a:rPr lang="it-IT" sz="2000" dirty="0"/>
            </a:br>
            <a:endParaRPr lang="it-GB" sz="20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F585B8-131E-F043-A97B-B6DCC126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429000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155607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27A9E-8BFF-C54E-B576-2FA97C18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/>
              <a:t>CINCINNATI: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8A98E68B-6061-C641-A841-874743922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770990"/>
              </p:ext>
            </p:extLst>
          </p:nvPr>
        </p:nvGraphicFramePr>
        <p:xfrm>
          <a:off x="1250878" y="1853248"/>
          <a:ext cx="9690244" cy="407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554">
                  <a:extLst>
                    <a:ext uri="{9D8B030D-6E8A-4147-A177-3AD203B41FA5}">
                      <a16:colId xmlns:a16="http://schemas.microsoft.com/office/drawing/2014/main" val="1507986415"/>
                    </a:ext>
                  </a:extLst>
                </a:gridCol>
                <a:gridCol w="3220845">
                  <a:extLst>
                    <a:ext uri="{9D8B030D-6E8A-4147-A177-3AD203B41FA5}">
                      <a16:colId xmlns:a16="http://schemas.microsoft.com/office/drawing/2014/main" val="3933811779"/>
                    </a:ext>
                  </a:extLst>
                </a:gridCol>
                <a:gridCol w="3220845">
                  <a:extLst>
                    <a:ext uri="{9D8B030D-6E8A-4147-A177-3AD203B41FA5}">
                      <a16:colId xmlns:a16="http://schemas.microsoft.com/office/drawing/2014/main" val="3710366441"/>
                    </a:ext>
                  </a:extLst>
                </a:gridCol>
              </a:tblGrid>
              <a:tr h="782241">
                <a:tc>
                  <a:txBody>
                    <a:bodyPr/>
                    <a:lstStyle/>
                    <a:p>
                      <a:endParaRPr lang="it-GB" dirty="0"/>
                    </a:p>
                  </a:txBody>
                  <a:tcPr>
                    <a:solidFill>
                      <a:srgbClr val="E2CD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NORMALE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DEFICIT NEUROLOGICO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607449"/>
                  </a:ext>
                </a:extLst>
              </a:tr>
              <a:tr h="782241">
                <a:tc>
                  <a:txBody>
                    <a:bodyPr/>
                    <a:lstStyle/>
                    <a:p>
                      <a:r>
                        <a:rPr lang="it-GB" b="1" dirty="0"/>
                        <a:t>PARESI FACCIALE: </a:t>
                      </a:r>
                      <a:r>
                        <a:rPr lang="it-GB" b="0" dirty="0"/>
                        <a:t>C</a:t>
                      </a:r>
                      <a:r>
                        <a:rPr lang="it-GB" dirty="0"/>
                        <a:t>hiedere al paziente di sorridere o mostrare i denti.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Entrambi i lati del viso si muovono simmetricamente.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Uno dei lati del viso non si muove bene come l’altro.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122295"/>
                  </a:ext>
                </a:extLst>
              </a:tr>
              <a:tr h="782241">
                <a:tc>
                  <a:txBody>
                    <a:bodyPr/>
                    <a:lstStyle/>
                    <a:p>
                      <a:r>
                        <a:rPr lang="it-GB" b="1" dirty="0"/>
                        <a:t>SLIVELLAMENTO DI UN BRACCIO:</a:t>
                      </a:r>
                      <a:r>
                        <a:rPr lang="it-GB" b="0" dirty="0"/>
                        <a:t> Chiedere al paziente di estendere gli arti superiori (10 secondi, ad occhi chiusi).</a:t>
                      </a:r>
                      <a:endParaRPr lang="it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Entrambe le braccia si muovo simmetricamente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Slivellamento di un braccio rispetto all’altro.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839947"/>
                  </a:ext>
                </a:extLst>
              </a:tr>
              <a:tr h="782241">
                <a:tc>
                  <a:txBody>
                    <a:bodyPr/>
                    <a:lstStyle/>
                    <a:p>
                      <a:r>
                        <a:rPr lang="it-GB" b="1" dirty="0"/>
                        <a:t>ELOQUIO: </a:t>
                      </a:r>
                      <a:r>
                        <a:rPr lang="it-GB" dirty="0"/>
                        <a:t>Chiedere al paziente di ripetere una frase.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Il paziente utilizza parole corrette e le pronuncia bene.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Parole pronunciate male o inappropriate o mutismo.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4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71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3BA9FE-35BA-2E43-B728-3DDFA216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Cosa Valutare: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185DC5-B672-6F44-9341-11AD2DA1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3856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it-GB" dirty="0"/>
              <a:t>Ora di esordio dei sintomi . Esordio non databile. Esordio al risveglio</a:t>
            </a:r>
          </a:p>
          <a:p>
            <a:r>
              <a:rPr lang="it-GB" dirty="0"/>
              <a:t>Età &gt;18 </a:t>
            </a:r>
          </a:p>
          <a:p>
            <a:r>
              <a:rPr lang="it-GB" dirty="0"/>
              <a:t>Grado di indipendenza del paziente</a:t>
            </a:r>
          </a:p>
          <a:p>
            <a:r>
              <a:rPr lang="it-GB" dirty="0"/>
              <a:t>Cincinnati positiva con uno solo dei segni presenti</a:t>
            </a:r>
          </a:p>
          <a:p>
            <a:r>
              <a:rPr lang="it-GB" dirty="0"/>
              <a:t>Sintomi presenti al risveglio</a:t>
            </a:r>
          </a:p>
          <a:p>
            <a:r>
              <a:rPr lang="it-GB" dirty="0"/>
              <a:t>Paziente in trattamento con anticoagulanti</a:t>
            </a:r>
          </a:p>
          <a:p>
            <a:r>
              <a:rPr lang="it-GB" dirty="0"/>
              <a:t>Traumi recenti (Ultimi 3 mesi)</a:t>
            </a:r>
          </a:p>
          <a:p>
            <a:r>
              <a:rPr lang="it-GB" dirty="0"/>
              <a:t>Patologie neoplastiche</a:t>
            </a:r>
          </a:p>
          <a:p>
            <a:r>
              <a:rPr lang="it-GB" dirty="0"/>
              <a:t>Interventi chirurgici recenti (Ultimi 3 mesi)</a:t>
            </a:r>
          </a:p>
          <a:p>
            <a:r>
              <a:rPr lang="it-GB" dirty="0"/>
              <a:t>Grave sanguinamento (Ultimi 3 mesi)</a:t>
            </a:r>
          </a:p>
          <a:p>
            <a:endParaRPr lang="it-GB" dirty="0"/>
          </a:p>
          <a:p>
            <a:endParaRPr lang="it-GB" dirty="0"/>
          </a:p>
          <a:p>
            <a:endParaRPr lang="it-GB" dirty="0"/>
          </a:p>
          <a:p>
            <a:endParaRPr lang="it-GB" dirty="0"/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970627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EACC70-5D5D-5748-A4F7-AA5298CA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it-GB" sz="3600" b="1" dirty="0"/>
              <a:t>In caso di codice Ictus cosa fare?: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13C0A5-396C-D743-BA2C-38AA0304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5" y="848140"/>
            <a:ext cx="9510732" cy="5650864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Rilevare parametri vitali ed esegue </a:t>
            </a:r>
            <a:r>
              <a:rPr lang="it-IT" dirty="0" err="1"/>
              <a:t>stick</a:t>
            </a:r>
            <a:r>
              <a:rPr lang="it-IT" dirty="0"/>
              <a:t> glicemico</a:t>
            </a:r>
          </a:p>
          <a:p>
            <a:r>
              <a:rPr lang="it-IT" dirty="0"/>
              <a:t>Eseguire prelievi ematici (3 provette) in ambulanza, dopo posizionamento di almeno una via venosa, se possibile di calibro 16 G nel braccio destro (e comunque di calibro non inferiore a 18 G) </a:t>
            </a:r>
          </a:p>
          <a:p>
            <a:r>
              <a:rPr lang="it-IT" dirty="0"/>
              <a:t>Se il patrimonio venoso del paziente lo consente, posizionamento del secondo accesso venoso, di calibro 16 G (e comunque di calibro non inferiore a 18 G nel braccio sinistro); in ogni caso il posizionamento del secondo accesso non deve comportare perdite di tempo </a:t>
            </a:r>
          </a:p>
          <a:p>
            <a:r>
              <a:rPr lang="it-IT" dirty="0"/>
              <a:t>Raccoglie breve anamnesi su tempo di insorgenza, terapia anticoagulante, condizioni del paziente </a:t>
            </a:r>
            <a:r>
              <a:rPr lang="it-IT" dirty="0" err="1"/>
              <a:t>pre</a:t>
            </a:r>
            <a:r>
              <a:rPr lang="it-IT" dirty="0"/>
              <a:t>-ictus, Cincinnati, riportandoli sulla scheda infermieristica</a:t>
            </a:r>
          </a:p>
          <a:p>
            <a:r>
              <a:rPr lang="it-IT" dirty="0"/>
              <a:t>Monitora il paziente e esegue l’ECG (12 derivazioni) </a:t>
            </a:r>
          </a:p>
          <a:p>
            <a:r>
              <a:rPr lang="it-IT" dirty="0"/>
              <a:t>Se necessario (Compromissione della sintomatologia), richiede l’intervento del medico 118</a:t>
            </a:r>
          </a:p>
          <a:p>
            <a:r>
              <a:rPr lang="it-IT" dirty="0"/>
              <a:t>Attiva direttamente il Neurologo con linea dedicata , mentre la Centrale Operativa 118 attiva il PS </a:t>
            </a:r>
          </a:p>
          <a:p>
            <a:r>
              <a:rPr lang="it-IT" dirty="0"/>
              <a:t>Invita i famigliari a recarsi in PS e ne registra i recapiti telefonici. </a:t>
            </a:r>
          </a:p>
          <a:p>
            <a:r>
              <a:rPr lang="it-IT" b="1" dirty="0"/>
              <a:t>CENTRALIZZAZIONE DEL PZ</a:t>
            </a:r>
          </a:p>
        </p:txBody>
      </p:sp>
    </p:spTree>
    <p:extLst>
      <p:ext uri="{BB962C8B-B14F-4D97-AF65-F5344CB8AC3E}">
        <p14:creationId xmlns:p14="http://schemas.microsoft.com/office/powerpoint/2010/main" val="3114251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8156C7-D5CD-CB48-85D1-79B77FC8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Tipologie di trattamento: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A98BD-B6DF-8348-AA7C-90796384E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43318"/>
            <a:ext cx="8946541" cy="4195481"/>
          </a:xfrm>
        </p:spPr>
        <p:txBody>
          <a:bodyPr/>
          <a:lstStyle/>
          <a:p>
            <a:r>
              <a:rPr lang="it-GB" dirty="0"/>
              <a:t>Trombolisi intravenosa</a:t>
            </a:r>
          </a:p>
          <a:p>
            <a:r>
              <a:rPr lang="it-GB" dirty="0"/>
              <a:t>Trombectomia meccanica</a:t>
            </a:r>
          </a:p>
          <a:p>
            <a:endParaRPr lang="it-GB" dirty="0"/>
          </a:p>
          <a:p>
            <a:pPr marL="0" indent="0">
              <a:buNone/>
            </a:pPr>
            <a:r>
              <a:rPr lang="it-GB" dirty="0"/>
              <a:t>La decesione sarà valutata sulla base dei dati anamnestici e clinici dal team di specialisti (neurologo, neuroradiologo) dopo aver eseguito la TAC.</a:t>
            </a:r>
          </a:p>
        </p:txBody>
      </p:sp>
    </p:spTree>
    <p:extLst>
      <p:ext uri="{BB962C8B-B14F-4D97-AF65-F5344CB8AC3E}">
        <p14:creationId xmlns:p14="http://schemas.microsoft.com/office/powerpoint/2010/main" val="361516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C861E-C5AF-5543-B2F6-35724D51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38047" cy="2251845"/>
          </a:xfrm>
        </p:spPr>
        <p:txBody>
          <a:bodyPr/>
          <a:lstStyle/>
          <a:p>
            <a:r>
              <a:rPr lang="it-GB" b="1" dirty="0"/>
              <a:t>Sintomi IMA:</a:t>
            </a:r>
            <a:br>
              <a:rPr lang="it-GB" dirty="0"/>
            </a:br>
            <a:r>
              <a:rPr lang="it-IT" sz="2000" dirty="0"/>
              <a:t>Dolore acuto al torace che si irradia al giugulo e braccio </a:t>
            </a:r>
            <a:r>
              <a:rPr lang="it-IT" sz="2000" dirty="0" err="1"/>
              <a:t>sx</a:t>
            </a:r>
            <a:r>
              <a:rPr lang="it-IT" sz="2000" dirty="0"/>
              <a:t>, può essere associato a dispnea e sudorazione algida. Sono da prendere in considerazione tutti i dolori che interessano la zona compresa tra il naso e l’ombelico (es: </a:t>
            </a:r>
            <a:r>
              <a:rPr lang="it-IT" sz="2000" dirty="0" err="1"/>
              <a:t>epigastralgia</a:t>
            </a:r>
            <a:r>
              <a:rPr lang="it-IT" sz="2000" dirty="0"/>
              <a:t>, dolori scapolari, bruciore toracico, oppressione toracica, dispnea).</a:t>
            </a:r>
            <a:br>
              <a:rPr lang="it-IT" dirty="0"/>
            </a:br>
            <a:endParaRPr lang="it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F48553-ACB7-5B43-B17E-C420AACDF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704563"/>
            <a:ext cx="8343343" cy="3337773"/>
          </a:xfrm>
        </p:spPr>
        <p:txBody>
          <a:bodyPr>
            <a:normAutofit fontScale="85000" lnSpcReduction="10000"/>
          </a:bodyPr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Esame che si utilizza per valutare un coinvolgimento cardiaco è l’ECG.</a:t>
            </a:r>
          </a:p>
          <a:p>
            <a:r>
              <a:rPr lang="it-IT" dirty="0"/>
              <a:t>L’IMA è caratterizzato da alterazioni </a:t>
            </a:r>
            <a:r>
              <a:rPr lang="it-IT" dirty="0" err="1"/>
              <a:t>elettocardiografiche</a:t>
            </a:r>
            <a:r>
              <a:rPr lang="it-IT" dirty="0"/>
              <a:t> compatibili con ischemia come ad esempio : </a:t>
            </a:r>
            <a:r>
              <a:rPr lang="it-IT" dirty="0" err="1"/>
              <a:t>Sopraslivellamento</a:t>
            </a:r>
            <a:r>
              <a:rPr lang="it-IT" dirty="0"/>
              <a:t>  del tratto ST, </a:t>
            </a:r>
            <a:r>
              <a:rPr lang="it-IT" dirty="0" err="1"/>
              <a:t>Sottoslivellamento</a:t>
            </a:r>
            <a:r>
              <a:rPr lang="it-IT" dirty="0"/>
              <a:t> del tratto ST.</a:t>
            </a:r>
          </a:p>
          <a:p>
            <a:r>
              <a:rPr lang="it-IT" dirty="0"/>
              <a:t>Ricordare che il paziente diabetico può percepire diversamente il dolore.</a:t>
            </a:r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1207682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99F6A5-2C2D-8344-B8E8-353B5A25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SICUREZZA:</a:t>
            </a:r>
            <a:br>
              <a:rPr lang="it-GB" b="1" dirty="0">
                <a:solidFill>
                  <a:srgbClr val="FF0000"/>
                </a:solidFill>
              </a:rPr>
            </a:br>
            <a:r>
              <a:rPr lang="it-IT" sz="2000" dirty="0"/>
              <a:t>La sicurezza nel contesto </a:t>
            </a:r>
            <a:r>
              <a:rPr lang="it-IT" sz="2000" dirty="0" err="1"/>
              <a:t>extraospedaliero</a:t>
            </a:r>
            <a:r>
              <a:rPr lang="it-IT" sz="2000" dirty="0"/>
              <a:t> e intraospedaliero è il primo elemento che dobbiamo considerare sia per noi che per il paziente.</a:t>
            </a:r>
            <a:br>
              <a:rPr lang="it-IT" sz="2000" dirty="0"/>
            </a:br>
            <a:r>
              <a:rPr lang="it-IT" sz="2000" dirty="0"/>
              <a:t>Ogni situazione è diversa e per ognuna di esse va fatta una analisi di quelli che sono i pericoli reali o potenziali in cui possiamo incorrere.</a:t>
            </a:r>
            <a:br>
              <a:rPr lang="it-IT" sz="2000" dirty="0"/>
            </a:br>
            <a:br>
              <a:rPr lang="it-IT" sz="2000" dirty="0"/>
            </a:br>
            <a:r>
              <a:rPr lang="it-IT" sz="2000" b="1" dirty="0"/>
              <a:t>Decreto Legislativo 81/2008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endParaRPr lang="it-GB" sz="2000" b="1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E7B5E3D-962B-7E4C-8016-9E1A31D61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668" y="3645853"/>
            <a:ext cx="1638300" cy="12319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61F33E-AF36-9E45-ABE9-E47D1F87D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71" y="3645853"/>
            <a:ext cx="1485900" cy="13589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07722D-D33C-CE45-82AA-13584FBB0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5557760"/>
            <a:ext cx="1638300" cy="12319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674BE19-6E59-D240-B650-B3383ED53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783" y="5557760"/>
            <a:ext cx="2181092" cy="12319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E0A7B71-BA85-6F48-9775-BA013612C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211" y="3645853"/>
            <a:ext cx="1587500" cy="1270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45CE03D-6008-874F-9188-B835042CC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8707" y="3664903"/>
            <a:ext cx="1638300" cy="12319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6C341CC-C8C6-D94D-B432-B3039178D9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9773" y="5563274"/>
            <a:ext cx="1760918" cy="116966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66F00B5-89A8-C442-9DEC-73AEA84E97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8426" y="5489419"/>
            <a:ext cx="1368581" cy="13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7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1F98A-55CC-724E-9044-66F910C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COSA SAPERE?</a:t>
            </a:r>
            <a:br>
              <a:rPr lang="it-GB" b="1" dirty="0"/>
            </a:br>
            <a:br>
              <a:rPr lang="it-GB" b="1" dirty="0"/>
            </a:br>
            <a:endParaRPr lang="it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B8D753-3EC1-5F4D-8668-A41FCB7F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262131"/>
            <a:ext cx="9404723" cy="5143151"/>
          </a:xfrm>
        </p:spPr>
        <p:txBody>
          <a:bodyPr>
            <a:normAutofit lnSpcReduction="10000"/>
          </a:bodyPr>
          <a:lstStyle/>
          <a:p>
            <a:pPr fontAlgn="base"/>
            <a:r>
              <a:rPr lang="it-IT" dirty="0"/>
              <a:t>Conoscere le </a:t>
            </a:r>
            <a:r>
              <a:rPr lang="it-IT" b="1" dirty="0">
                <a:solidFill>
                  <a:srgbClr val="FF0000"/>
                </a:solidFill>
              </a:rPr>
              <a:t>procedure di sicurezza </a:t>
            </a:r>
            <a:r>
              <a:rPr lang="it-IT" dirty="0"/>
              <a:t>relative al reparto in cui si lavora ( Vie di esodo (quali sono e pervietà), posizionamento estintori, naspi, numeri di emergenza da contattare, personale formato per corso alto rischio. PA29</a:t>
            </a:r>
          </a:p>
          <a:p>
            <a:pPr fontAlgn="base"/>
            <a:r>
              <a:rPr lang="it-IT" dirty="0"/>
              <a:t>Riconoscere ed individuare eventuali </a:t>
            </a:r>
            <a:r>
              <a:rPr lang="it-IT" b="1" dirty="0">
                <a:solidFill>
                  <a:srgbClr val="FF0000"/>
                </a:solidFill>
              </a:rPr>
              <a:t>guasti o malfunzionamenti </a:t>
            </a:r>
            <a:r>
              <a:rPr lang="it-IT" dirty="0"/>
              <a:t>ad attrezzature o macchinari e segnalarli </a:t>
            </a:r>
          </a:p>
          <a:p>
            <a:pPr fontAlgn="base"/>
            <a:r>
              <a:rPr lang="it-IT" dirty="0"/>
              <a:t>Utilizzo </a:t>
            </a:r>
            <a:r>
              <a:rPr lang="it-IT" b="1" dirty="0">
                <a:solidFill>
                  <a:srgbClr val="FF0000"/>
                </a:solidFill>
              </a:rPr>
              <a:t>bombole di ossigeno </a:t>
            </a:r>
            <a:r>
              <a:rPr lang="it-IT" dirty="0"/>
              <a:t>( come aprirle, come maneggiarle: sempre senza guanti, mai dopo aver usato creme, lontano dal paziente, aprire il flusso dopo aver raccordato il tubo...ecc.)</a:t>
            </a:r>
          </a:p>
          <a:p>
            <a:pPr fontAlgn="base"/>
            <a:r>
              <a:rPr lang="it-IT" dirty="0"/>
              <a:t>Utilizzo corretti </a:t>
            </a:r>
            <a:r>
              <a:rPr lang="it-IT" b="1" dirty="0">
                <a:solidFill>
                  <a:srgbClr val="FF0000"/>
                </a:solidFill>
              </a:rPr>
              <a:t>DPI</a:t>
            </a:r>
            <a:r>
              <a:rPr lang="it-IT" dirty="0"/>
              <a:t> in base alle procedure da eseguire ( es. </a:t>
            </a:r>
            <a:r>
              <a:rPr lang="it-IT" dirty="0" err="1"/>
              <a:t>covid</a:t>
            </a:r>
            <a:r>
              <a:rPr lang="it-IT" dirty="0"/>
              <a:t>, pz emorragico, tbc intervento chirurgico, utilizzo farmaci citotossici..) </a:t>
            </a:r>
          </a:p>
          <a:p>
            <a:pPr fontAlgn="base"/>
            <a:r>
              <a:rPr lang="it-IT" b="1" dirty="0">
                <a:solidFill>
                  <a:srgbClr val="FF0000"/>
                </a:solidFill>
              </a:rPr>
              <a:t>Igiene Mani</a:t>
            </a:r>
            <a:r>
              <a:rPr lang="it-IT" dirty="0"/>
              <a:t>: 5 momenti fondamentali OMS→ Ridurre infezioni ospedaliere</a:t>
            </a:r>
          </a:p>
          <a:p>
            <a:pPr fontAlgn="base"/>
            <a:r>
              <a:rPr lang="it-IT" b="1" dirty="0">
                <a:solidFill>
                  <a:srgbClr val="FF0000"/>
                </a:solidFill>
              </a:rPr>
              <a:t>Rischio Cadute</a:t>
            </a:r>
            <a:r>
              <a:rPr lang="it-IT" dirty="0"/>
              <a:t>: attuare PA 129</a:t>
            </a:r>
          </a:p>
          <a:p>
            <a:pPr fontAlgn="base"/>
            <a:r>
              <a:rPr lang="it-IT" b="1" dirty="0">
                <a:solidFill>
                  <a:srgbClr val="FF0000"/>
                </a:solidFill>
              </a:rPr>
              <a:t>Rischio Aggressione </a:t>
            </a:r>
            <a:r>
              <a:rPr lang="it-IT" dirty="0"/>
              <a:t>operatori sanitari: PA 95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4053167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983A5-56AC-FE41-9D34-DBABD3C0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COSA SAPERE?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7D141C-FC3F-2342-B290-12C2569FE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03798"/>
            <a:ext cx="8946541" cy="4793086"/>
          </a:xfrm>
        </p:spPr>
        <p:txBody>
          <a:bodyPr>
            <a:normAutofit/>
          </a:bodyPr>
          <a:lstStyle/>
          <a:p>
            <a:pPr fontAlgn="base"/>
            <a:r>
              <a:rPr lang="it-IT" sz="2400" dirty="0"/>
              <a:t>Utilizzo </a:t>
            </a:r>
            <a:r>
              <a:rPr lang="it-IT" sz="2400" b="1" dirty="0">
                <a:solidFill>
                  <a:srgbClr val="FF0000"/>
                </a:solidFill>
              </a:rPr>
              <a:t>cinture di sicurezza </a:t>
            </a:r>
            <a:r>
              <a:rPr lang="it-IT" sz="2400" dirty="0"/>
              <a:t>davanti e dietro il vano sanitario</a:t>
            </a:r>
          </a:p>
          <a:p>
            <a:pPr fontAlgn="base"/>
            <a:r>
              <a:rPr lang="it-IT" sz="2400" dirty="0"/>
              <a:t>Posizionamento </a:t>
            </a:r>
            <a:r>
              <a:rPr lang="it-IT" sz="2400" b="1" dirty="0">
                <a:solidFill>
                  <a:srgbClr val="FF0000"/>
                </a:solidFill>
              </a:rPr>
              <a:t>ambulanza in sicurezza</a:t>
            </a:r>
            <a:r>
              <a:rPr lang="it-IT" sz="2400" dirty="0"/>
              <a:t>, scendere quando il mezzo è fermo</a:t>
            </a:r>
          </a:p>
          <a:p>
            <a:pPr fontAlgn="base"/>
            <a:r>
              <a:rPr lang="it-IT" sz="2400" b="1" dirty="0"/>
              <a:t>Non intervenire se lo scenario non è sicuro, contattare enti di supporto (VVFF, 112/113)</a:t>
            </a:r>
          </a:p>
          <a:p>
            <a:pPr fontAlgn="base"/>
            <a:r>
              <a:rPr lang="it-IT" sz="2400" dirty="0"/>
              <a:t>Indossare i </a:t>
            </a:r>
            <a:r>
              <a:rPr lang="it-IT" sz="2400" b="1" dirty="0">
                <a:solidFill>
                  <a:srgbClr val="FF0000"/>
                </a:solidFill>
              </a:rPr>
              <a:t>DPI </a:t>
            </a:r>
            <a:r>
              <a:rPr lang="it-IT" sz="2400" dirty="0"/>
              <a:t>appropriati ( Casco, divisa completa, scarponi antinfortunio, guanti </a:t>
            </a:r>
            <a:r>
              <a:rPr lang="it-IT" sz="2400" dirty="0" err="1"/>
              <a:t>antitaglio</a:t>
            </a:r>
            <a:r>
              <a:rPr lang="it-IT" sz="2400" dirty="0"/>
              <a:t>, occhiali protettivi)</a:t>
            </a:r>
          </a:p>
          <a:p>
            <a:pPr fontAlgn="base"/>
            <a:r>
              <a:rPr lang="it-IT" sz="2400" dirty="0"/>
              <a:t>Riconoscere tabella </a:t>
            </a:r>
            <a:r>
              <a:rPr lang="it-IT" sz="2400" b="1" dirty="0" err="1">
                <a:solidFill>
                  <a:srgbClr val="FF0000"/>
                </a:solidFill>
              </a:rPr>
              <a:t>Kemler</a:t>
            </a:r>
            <a:endParaRPr lang="it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20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BDD2C-18B9-AD49-911B-B8A0733C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/>
              <a:t>Tabella Kemler: </a:t>
            </a:r>
            <a:br>
              <a:rPr lang="it-GB" b="1" dirty="0"/>
            </a:br>
            <a:r>
              <a:rPr lang="it-IT" sz="2000" dirty="0"/>
              <a:t>È un codice internazionale posto sulle fiancate e sul retro dei mezzi che trasportano merci pericolose. Identifica il tipo di materia trasportata ed il tipo di pericolosità della stessa.</a:t>
            </a:r>
            <a:endParaRPr lang="it-GB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3B19A4-186E-224B-B823-EB785314A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9"/>
            <a:ext cx="9404722" cy="2725144"/>
          </a:xfrm>
        </p:spPr>
        <p:txBody>
          <a:bodyPr/>
          <a:lstStyle/>
          <a:p>
            <a:r>
              <a:rPr lang="it-IT" dirty="0"/>
              <a:t>In caso di incidente la tempestiva comunicazione ai Vigili del Fuoco, dei numeri riportati sul pannello, consente di stabilire rapidamente le modalità del tipo di intervento.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http://www.vigilfuoco.it/aspx/page.aspx?IdPage=3653#:~:text=Il%20Kemler%2D%20ONU%20%C3%A8%20un,tipo%20di%20pericolosit%C3%A0%20della%20stessa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4834A2-E469-FC46-BCA2-16BB95D7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31" y="4778063"/>
            <a:ext cx="2460759" cy="17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01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DD5C8-95D7-7546-A5D6-F823BC7C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A COSA PENSARE?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5C5083-9316-964D-B6F1-56E720C97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378040"/>
            <a:ext cx="9404723" cy="4870360"/>
          </a:xfrm>
        </p:spPr>
        <p:txBody>
          <a:bodyPr>
            <a:normAutofit lnSpcReduction="10000"/>
          </a:bodyPr>
          <a:lstStyle/>
          <a:p>
            <a:r>
              <a:rPr lang="it-GB" sz="2400" b="1" dirty="0"/>
              <a:t>Dove sono? Cosa sta succedendo?</a:t>
            </a:r>
          </a:p>
          <a:p>
            <a:pPr marL="0" indent="0">
              <a:buNone/>
            </a:pPr>
            <a:r>
              <a:rPr lang="it-GB" dirty="0"/>
              <a:t>Contestualizzare sempre i pericoli in base al luogo in cui ci troviamo e a cosa stiamo facendo.</a:t>
            </a:r>
          </a:p>
          <a:p>
            <a:endParaRPr lang="it-GB" dirty="0"/>
          </a:p>
          <a:p>
            <a:pPr marL="0" indent="0">
              <a:buNone/>
            </a:pPr>
            <a:r>
              <a:rPr lang="it-GB" b="1" dirty="0"/>
              <a:t>Es1: </a:t>
            </a:r>
            <a:r>
              <a:rPr lang="it-GB" dirty="0"/>
              <a:t>Sono in Ospedale</a:t>
            </a:r>
            <a:r>
              <a:rPr lang="it-GB" dirty="0">
                <a:sym typeface="Wingdings" pitchFamily="2" charset="2"/>
              </a:rPr>
              <a:t>: In reparto? In RMN ? In Radioterapia? In Sala Operatoria? In corridoio? In ascensore?</a:t>
            </a:r>
          </a:p>
          <a:p>
            <a:pPr marL="0" indent="0">
              <a:buNone/>
            </a:pPr>
            <a:endParaRPr lang="it-GB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GB" b="1" dirty="0">
                <a:sym typeface="Wingdings" pitchFamily="2" charset="2"/>
              </a:rPr>
              <a:t>Es2: </a:t>
            </a:r>
            <a:r>
              <a:rPr lang="it-GB" dirty="0">
                <a:sym typeface="Wingdings" pitchFamily="2" charset="2"/>
              </a:rPr>
              <a:t>Sono a casa del PZ: Animali domestici? Scale? Casa di campagna? Appartamento? Cavi elettrici esposti? Materiale pericolante?</a:t>
            </a:r>
          </a:p>
          <a:p>
            <a:pPr marL="0" indent="0">
              <a:buNone/>
            </a:pPr>
            <a:endParaRPr lang="it-GB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GB" b="1" dirty="0">
                <a:sym typeface="Wingdings" pitchFamily="2" charset="2"/>
              </a:rPr>
              <a:t>Es3: </a:t>
            </a:r>
            <a:r>
              <a:rPr lang="it-GB" dirty="0">
                <a:sym typeface="Wingdings" pitchFamily="2" charset="2"/>
              </a:rPr>
              <a:t>Sono in strada: Il traffico è stato bloccato? Che mezzi sono coinvolti? Vedo fumo o liquidi che fuoriescono dai veicoli? I mezzi coinvolti sono stabili o sono in bilico?</a:t>
            </a:r>
          </a:p>
          <a:p>
            <a:pPr marL="0" indent="0">
              <a:buNone/>
            </a:pP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321725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865054-A205-D048-89EC-409765C8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73" y="121785"/>
            <a:ext cx="9404723" cy="1400530"/>
          </a:xfrm>
        </p:spPr>
        <p:txBody>
          <a:bodyPr/>
          <a:lstStyle/>
          <a:p>
            <a:r>
              <a:rPr lang="it-GB" b="1" dirty="0"/>
              <a:t>COSA FARE?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F45DF6-5837-9146-9B6D-C8ECE5A93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98" y="871230"/>
            <a:ext cx="8140010" cy="2545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GB" dirty="0"/>
              <a:t>Algoritmo sicurezza ambientale 118:</a:t>
            </a:r>
          </a:p>
          <a:p>
            <a:r>
              <a:rPr lang="it-GB" dirty="0"/>
              <a:t>Ricevo le informazioni dalla C.O 118</a:t>
            </a:r>
          </a:p>
          <a:p>
            <a:r>
              <a:rPr lang="it-GB" dirty="0"/>
              <a:t>Adotto i DPI adeguati</a:t>
            </a:r>
          </a:p>
          <a:p>
            <a:r>
              <a:rPr lang="it-GB" dirty="0"/>
              <a:t>Arrivo sul posto</a:t>
            </a:r>
          </a:p>
          <a:p>
            <a:r>
              <a:rPr lang="it-GB" dirty="0"/>
              <a:t>Valuto la scena, la dinamica ed il numero di pz coinvolti</a:t>
            </a:r>
          </a:p>
          <a:p>
            <a:pPr marL="0" indent="0">
              <a:buNone/>
            </a:pPr>
            <a:r>
              <a:rPr lang="it-GB" dirty="0"/>
              <a:t>						     </a:t>
            </a:r>
            <a:r>
              <a:rPr lang="it-GB" b="1" dirty="0"/>
              <a:t>LA SCENA È SICURA?</a:t>
            </a:r>
          </a:p>
          <a:p>
            <a:pPr marL="0" indent="0">
              <a:buNone/>
            </a:pPr>
            <a:endParaRPr lang="it-GB" b="1" dirty="0"/>
          </a:p>
          <a:p>
            <a:pPr marL="0" indent="0">
              <a:buNone/>
            </a:pPr>
            <a:endParaRPr lang="it-GB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A82BBF-8360-254F-BFA6-7CB4F11BB500}"/>
              </a:ext>
            </a:extLst>
          </p:cNvPr>
          <p:cNvSpPr txBox="1"/>
          <p:nvPr/>
        </p:nvSpPr>
        <p:spPr>
          <a:xfrm>
            <a:off x="3507972" y="3414877"/>
            <a:ext cx="5818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GB" dirty="0"/>
              <a:t>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FA95F5-E1BF-BA47-9CFB-1513C751EA65}"/>
              </a:ext>
            </a:extLst>
          </p:cNvPr>
          <p:cNvSpPr txBox="1"/>
          <p:nvPr/>
        </p:nvSpPr>
        <p:spPr>
          <a:xfrm>
            <a:off x="6086594" y="3414877"/>
            <a:ext cx="5818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GB" dirty="0"/>
              <a:t>SI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0243F4-9C1A-9146-B92F-808BD9D11144}"/>
              </a:ext>
            </a:extLst>
          </p:cNvPr>
          <p:cNvSpPr txBox="1"/>
          <p:nvPr/>
        </p:nvSpPr>
        <p:spPr>
          <a:xfrm>
            <a:off x="7952512" y="3414877"/>
            <a:ext cx="3302507" cy="92333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GB" dirty="0"/>
              <a:t>Sono autonomo nel </a:t>
            </a:r>
          </a:p>
          <a:p>
            <a:r>
              <a:rPr lang="it-GB" dirty="0"/>
              <a:t>raggiungere e trasportare il </a:t>
            </a:r>
          </a:p>
          <a:p>
            <a:r>
              <a:rPr lang="it-GB" dirty="0"/>
              <a:t>paziente?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EA6669A5-98FD-BF4E-88F9-0EBB339E1B75}"/>
              </a:ext>
            </a:extLst>
          </p:cNvPr>
          <p:cNvSpPr/>
          <p:nvPr/>
        </p:nvSpPr>
        <p:spPr>
          <a:xfrm>
            <a:off x="7002926" y="3507209"/>
            <a:ext cx="465513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5C6076B3-4ACE-FC4B-97B9-0D3910CFFFD8}"/>
              </a:ext>
            </a:extLst>
          </p:cNvPr>
          <p:cNvSpPr/>
          <p:nvPr/>
        </p:nvSpPr>
        <p:spPr>
          <a:xfrm>
            <a:off x="8207227" y="4405743"/>
            <a:ext cx="315884" cy="532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F84235-E7E2-8647-8B61-428821968994}"/>
              </a:ext>
            </a:extLst>
          </p:cNvPr>
          <p:cNvSpPr txBox="1"/>
          <p:nvPr/>
        </p:nvSpPr>
        <p:spPr>
          <a:xfrm>
            <a:off x="669476" y="3393930"/>
            <a:ext cx="18401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GB" dirty="0"/>
              <a:t>Contattare C.O per attivazione enti di competenza</a:t>
            </a:r>
          </a:p>
        </p:txBody>
      </p:sp>
      <p:sp>
        <p:nvSpPr>
          <p:cNvPr id="16" name="Freccia sinistra 15">
            <a:extLst>
              <a:ext uri="{FF2B5EF4-FFF2-40B4-BE49-F238E27FC236}">
                <a16:creationId xmlns:a16="http://schemas.microsoft.com/office/drawing/2014/main" id="{21D0086C-58DC-7544-BE73-9EDD72EB8D70}"/>
              </a:ext>
            </a:extLst>
          </p:cNvPr>
          <p:cNvSpPr/>
          <p:nvPr/>
        </p:nvSpPr>
        <p:spPr>
          <a:xfrm>
            <a:off x="2806671" y="3507210"/>
            <a:ext cx="465513" cy="276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28CBCF3-90C1-504B-B61B-B2C0F6EDFF86}"/>
              </a:ext>
            </a:extLst>
          </p:cNvPr>
          <p:cNvSpPr txBox="1"/>
          <p:nvPr/>
        </p:nvSpPr>
        <p:spPr>
          <a:xfrm>
            <a:off x="8009531" y="5005294"/>
            <a:ext cx="5565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GB" dirty="0"/>
              <a:t>NO</a:t>
            </a:r>
          </a:p>
        </p:txBody>
      </p:sp>
      <p:sp>
        <p:nvSpPr>
          <p:cNvPr id="18" name="Freccia sinistra 17">
            <a:extLst>
              <a:ext uri="{FF2B5EF4-FFF2-40B4-BE49-F238E27FC236}">
                <a16:creationId xmlns:a16="http://schemas.microsoft.com/office/drawing/2014/main" id="{B0DC92FA-B3D0-AB43-9A16-36F6CDDC790F}"/>
              </a:ext>
            </a:extLst>
          </p:cNvPr>
          <p:cNvSpPr/>
          <p:nvPr/>
        </p:nvSpPr>
        <p:spPr>
          <a:xfrm rot="466433">
            <a:off x="2666202" y="4514183"/>
            <a:ext cx="5186733" cy="223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19" name="Freccia giù 18">
            <a:extLst>
              <a:ext uri="{FF2B5EF4-FFF2-40B4-BE49-F238E27FC236}">
                <a16:creationId xmlns:a16="http://schemas.microsoft.com/office/drawing/2014/main" id="{55DE0114-6A14-8347-ADA1-1D82BCD88C08}"/>
              </a:ext>
            </a:extLst>
          </p:cNvPr>
          <p:cNvSpPr/>
          <p:nvPr/>
        </p:nvSpPr>
        <p:spPr>
          <a:xfrm>
            <a:off x="10523913" y="4405743"/>
            <a:ext cx="299258" cy="532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B31CAE2-D707-B54D-A484-14E0088D1D49}"/>
              </a:ext>
            </a:extLst>
          </p:cNvPr>
          <p:cNvSpPr txBox="1"/>
          <p:nvPr/>
        </p:nvSpPr>
        <p:spPr>
          <a:xfrm>
            <a:off x="10395260" y="5005294"/>
            <a:ext cx="5565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GB" dirty="0"/>
              <a:t>SI</a:t>
            </a:r>
          </a:p>
        </p:txBody>
      </p:sp>
      <p:sp>
        <p:nvSpPr>
          <p:cNvPr id="21" name="Freccia giù 20">
            <a:extLst>
              <a:ext uri="{FF2B5EF4-FFF2-40B4-BE49-F238E27FC236}">
                <a16:creationId xmlns:a16="http://schemas.microsoft.com/office/drawing/2014/main" id="{C5785D0F-BD22-654E-A5FF-2988BFB7B4BD}"/>
              </a:ext>
            </a:extLst>
          </p:cNvPr>
          <p:cNvSpPr/>
          <p:nvPr/>
        </p:nvSpPr>
        <p:spPr>
          <a:xfrm>
            <a:off x="10528264" y="5579301"/>
            <a:ext cx="294907" cy="515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690CADD-2C4D-0F43-AF63-F8BF1918D450}"/>
              </a:ext>
            </a:extLst>
          </p:cNvPr>
          <p:cNvSpPr txBox="1"/>
          <p:nvPr/>
        </p:nvSpPr>
        <p:spPr>
          <a:xfrm>
            <a:off x="9110749" y="6230769"/>
            <a:ext cx="28263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GB" dirty="0"/>
              <a:t>Posso Intervenire</a:t>
            </a:r>
          </a:p>
        </p:txBody>
      </p:sp>
    </p:spTree>
    <p:extLst>
      <p:ext uri="{BB962C8B-B14F-4D97-AF65-F5344CB8AC3E}">
        <p14:creationId xmlns:p14="http://schemas.microsoft.com/office/powerpoint/2010/main" val="3097598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EB3C6-E414-2748-B7C3-427C5D26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TRAUMA:</a:t>
            </a:r>
            <a:r>
              <a:rPr lang="it-GB" sz="2000" b="1" dirty="0"/>
              <a:t> </a:t>
            </a:r>
            <a:br>
              <a:rPr lang="it-GB" sz="2000" b="1" dirty="0"/>
            </a:br>
            <a:r>
              <a:rPr lang="it-GB" sz="2000" dirty="0"/>
              <a:t>È</a:t>
            </a:r>
            <a:r>
              <a:rPr lang="it-GB" sz="2000" b="1" dirty="0"/>
              <a:t> </a:t>
            </a:r>
            <a:r>
              <a:rPr lang="it-GB" sz="2000" dirty="0"/>
              <a:t>una lesione prodotta nell’organismo da un qualsiasi agente capace di azione improvvisa, rapida e violenta. (Enc.Treccani)</a:t>
            </a:r>
            <a:endParaRPr lang="it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10306D-A56E-D644-B39E-CF116967B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03" y="185324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GB" dirty="0"/>
              <a:t>In base alle zone che vengono coinvolte individuiamo diversi tipi di trauma:</a:t>
            </a:r>
          </a:p>
          <a:p>
            <a:r>
              <a:rPr lang="it-GB" dirty="0"/>
              <a:t>Trauma Cranico</a:t>
            </a:r>
          </a:p>
          <a:p>
            <a:r>
              <a:rPr lang="it-GB" dirty="0"/>
              <a:t>Trauma Toracico</a:t>
            </a:r>
          </a:p>
          <a:p>
            <a:r>
              <a:rPr lang="it-GB" dirty="0"/>
              <a:t>Trauma Addominale</a:t>
            </a:r>
          </a:p>
          <a:p>
            <a:r>
              <a:rPr lang="it-GB" dirty="0"/>
              <a:t>Trauma del Rachide</a:t>
            </a:r>
          </a:p>
          <a:p>
            <a:r>
              <a:rPr lang="it-GB" dirty="0"/>
              <a:t>Trauma Arti</a:t>
            </a:r>
          </a:p>
          <a:p>
            <a:r>
              <a:rPr lang="it-GB" dirty="0"/>
              <a:t>Politrauma</a:t>
            </a:r>
          </a:p>
          <a:p>
            <a:pPr marL="0" indent="0">
              <a:buNone/>
            </a:pPr>
            <a:endParaRPr lang="it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214315-4D15-284B-AB0A-9BAEC799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49" y="2541289"/>
            <a:ext cx="3991637" cy="29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70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98E88B-C540-CE43-9F8E-D277F38E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COME APPROCCIARSI AL TRAUMA?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2BB7D3-4C34-6045-AD96-3F1910B73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15036"/>
            <a:ext cx="10670688" cy="5001895"/>
          </a:xfrm>
        </p:spPr>
        <p:txBody>
          <a:bodyPr>
            <a:normAutofit lnSpcReduction="10000"/>
          </a:bodyPr>
          <a:lstStyle/>
          <a:p>
            <a:r>
              <a:rPr lang="it-GB" sz="2400" b="1" dirty="0">
                <a:solidFill>
                  <a:srgbClr val="FF0000"/>
                </a:solidFill>
              </a:rPr>
              <a:t>SICUREZZA</a:t>
            </a:r>
          </a:p>
          <a:p>
            <a:r>
              <a:rPr lang="it-GB" sz="2400" b="1" dirty="0">
                <a:solidFill>
                  <a:srgbClr val="FF0000"/>
                </a:solidFill>
              </a:rPr>
              <a:t>CM: </a:t>
            </a:r>
            <a:r>
              <a:rPr lang="it-GB" sz="2400" b="1" dirty="0"/>
              <a:t>Quick look </a:t>
            </a:r>
          </a:p>
          <a:p>
            <a:pPr lvl="1"/>
            <a:r>
              <a:rPr lang="it-GB" sz="2200" dirty="0"/>
              <a:t>Impressione Generale se compromessa attivazione MSA</a:t>
            </a:r>
          </a:p>
          <a:p>
            <a:pPr lvl="1"/>
            <a:r>
              <a:rPr lang="it-GB" sz="2200" dirty="0"/>
              <a:t> Cerca e controlla foci emorragici esterni comprimibili</a:t>
            </a:r>
          </a:p>
          <a:p>
            <a:r>
              <a:rPr lang="it-GB" sz="2400" b="1" dirty="0">
                <a:solidFill>
                  <a:srgbClr val="FF0000"/>
                </a:solidFill>
              </a:rPr>
              <a:t>A</a:t>
            </a:r>
            <a:r>
              <a:rPr lang="it-GB" sz="2400" dirty="0"/>
              <a:t>  </a:t>
            </a:r>
            <a:r>
              <a:rPr lang="it-GB" sz="2400" b="1" dirty="0"/>
              <a:t>(Air Ways): </a:t>
            </a:r>
            <a:r>
              <a:rPr lang="it-GB" sz="2400" dirty="0"/>
              <a:t>Stato di Coscienza</a:t>
            </a:r>
            <a:r>
              <a:rPr lang="it-GB" sz="2400" b="1" dirty="0"/>
              <a:t>, </a:t>
            </a:r>
            <a:r>
              <a:rPr lang="it-GB" sz="2400" dirty="0"/>
              <a:t>Via Aeree, protezione del rachide cervicale, Ossigeno terapia</a:t>
            </a:r>
          </a:p>
          <a:p>
            <a:r>
              <a:rPr lang="it-GB" sz="2400" b="1" dirty="0">
                <a:solidFill>
                  <a:srgbClr val="FF0000"/>
                </a:solidFill>
              </a:rPr>
              <a:t>B</a:t>
            </a:r>
            <a:r>
              <a:rPr lang="it-GB" sz="2400" dirty="0">
                <a:solidFill>
                  <a:srgbClr val="FF0000"/>
                </a:solidFill>
              </a:rPr>
              <a:t>  </a:t>
            </a:r>
            <a:r>
              <a:rPr lang="it-GB" sz="2400" b="1" dirty="0"/>
              <a:t>(Breathing): </a:t>
            </a:r>
            <a:r>
              <a:rPr lang="it-GB" sz="2400" dirty="0"/>
              <a:t>Respirazione</a:t>
            </a:r>
          </a:p>
          <a:p>
            <a:r>
              <a:rPr lang="it-GB" sz="2400" b="1" dirty="0">
                <a:solidFill>
                  <a:srgbClr val="FF0000"/>
                </a:solidFill>
              </a:rPr>
              <a:t>C</a:t>
            </a:r>
            <a:r>
              <a:rPr lang="it-GB" sz="2400" dirty="0">
                <a:sym typeface="Wingdings" pitchFamily="2" charset="2"/>
              </a:rPr>
              <a:t> </a:t>
            </a:r>
            <a:r>
              <a:rPr lang="it-GB" sz="2400" b="1" dirty="0">
                <a:sym typeface="Wingdings" pitchFamily="2" charset="2"/>
              </a:rPr>
              <a:t>(Circulation): </a:t>
            </a:r>
            <a:r>
              <a:rPr lang="it-GB" sz="2400" dirty="0">
                <a:sym typeface="Wingdings" pitchFamily="2" charset="2"/>
              </a:rPr>
              <a:t>Controllo del circolo</a:t>
            </a:r>
            <a:endParaRPr lang="it-GB" sz="2400" dirty="0"/>
          </a:p>
          <a:p>
            <a:r>
              <a:rPr lang="it-GB" sz="2400" b="1" dirty="0">
                <a:solidFill>
                  <a:srgbClr val="FF0000"/>
                </a:solidFill>
              </a:rPr>
              <a:t>D</a:t>
            </a:r>
            <a:r>
              <a:rPr lang="it-GB" sz="2400" dirty="0"/>
              <a:t> </a:t>
            </a:r>
            <a:r>
              <a:rPr lang="it-GB" sz="2400" b="1" dirty="0"/>
              <a:t>(Disability): </a:t>
            </a:r>
            <a:r>
              <a:rPr lang="it-GB" sz="2400" dirty="0"/>
              <a:t>Problemi Neurologici</a:t>
            </a:r>
          </a:p>
          <a:p>
            <a:r>
              <a:rPr lang="it-GB" sz="2400" b="1" dirty="0">
                <a:solidFill>
                  <a:srgbClr val="FF0000"/>
                </a:solidFill>
              </a:rPr>
              <a:t>E</a:t>
            </a:r>
            <a:r>
              <a:rPr lang="it-GB" sz="2400" dirty="0"/>
              <a:t>  </a:t>
            </a:r>
            <a:r>
              <a:rPr lang="it-GB" sz="2400" b="1" dirty="0"/>
              <a:t>(Exposure): </a:t>
            </a:r>
            <a:r>
              <a:rPr lang="it-GB" sz="2400" dirty="0"/>
              <a:t>Esposizione del paziente, controllo termico,, Immobilizzazione, Rivalutazione.</a:t>
            </a:r>
          </a:p>
        </p:txBody>
      </p:sp>
    </p:spTree>
    <p:extLst>
      <p:ext uri="{BB962C8B-B14F-4D97-AF65-F5344CB8AC3E}">
        <p14:creationId xmlns:p14="http://schemas.microsoft.com/office/powerpoint/2010/main" val="3332187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47E15-413C-524B-BBE4-BA6D688A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/>
              <a:t>A (Airways)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042DCAD-C46C-C140-BC00-A4E4B350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8" y="1446416"/>
            <a:ext cx="9052326" cy="4801984"/>
          </a:xfrm>
        </p:spPr>
        <p:txBody>
          <a:bodyPr>
            <a:normAutofit/>
          </a:bodyPr>
          <a:lstStyle/>
          <a:p>
            <a:r>
              <a:rPr lang="it-GB" sz="2400" dirty="0"/>
              <a:t>Stato di coscienza: AVPU (Alert, Verbal, Pain, Unresponsive)</a:t>
            </a:r>
          </a:p>
          <a:p>
            <a:r>
              <a:rPr lang="it-GB" sz="2400" dirty="0"/>
              <a:t>Stabilizzazione del Rachide Cervicale</a:t>
            </a:r>
          </a:p>
          <a:p>
            <a:r>
              <a:rPr lang="it-GB" sz="2400" dirty="0"/>
              <a:t>Vie Aeree: Sono pervie? </a:t>
            </a:r>
          </a:p>
          <a:p>
            <a:r>
              <a:rPr lang="it-GB" sz="2400" dirty="0"/>
              <a:t>Se </a:t>
            </a:r>
            <a:r>
              <a:rPr lang="it-GB" sz="2400" b="1" dirty="0"/>
              <a:t>NON</a:t>
            </a:r>
            <a:r>
              <a:rPr lang="it-GB" sz="2400" dirty="0"/>
              <a:t> lo sono:</a:t>
            </a:r>
          </a:p>
          <a:p>
            <a:pPr lvl="1"/>
            <a:r>
              <a:rPr lang="it-GB" sz="2400" dirty="0"/>
              <a:t>Svuotare cavo orale</a:t>
            </a:r>
          </a:p>
          <a:p>
            <a:pPr lvl="1"/>
            <a:r>
              <a:rPr lang="it-GB" sz="2400" dirty="0"/>
              <a:t>Aspirazione</a:t>
            </a:r>
          </a:p>
          <a:p>
            <a:pPr lvl="1"/>
            <a:r>
              <a:rPr lang="it-GB" sz="2400" dirty="0"/>
              <a:t>Posizionamento Canula Orofaringea</a:t>
            </a:r>
          </a:p>
          <a:p>
            <a:pPr lvl="1"/>
            <a:r>
              <a:rPr lang="it-GB" sz="2400" dirty="0"/>
              <a:t>O2 ad alti flussi</a:t>
            </a:r>
          </a:p>
        </p:txBody>
      </p:sp>
    </p:spTree>
    <p:extLst>
      <p:ext uri="{BB962C8B-B14F-4D97-AF65-F5344CB8AC3E}">
        <p14:creationId xmlns:p14="http://schemas.microsoft.com/office/powerpoint/2010/main" val="1851306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13219E-BF71-1545-ADDD-FCC94C61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693"/>
          </a:xfrm>
        </p:spPr>
        <p:txBody>
          <a:bodyPr/>
          <a:lstStyle/>
          <a:p>
            <a:pPr algn="ctr"/>
            <a:r>
              <a:rPr lang="it-GB" b="1" dirty="0"/>
              <a:t>B ( Breathing)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5CFF2E-4441-C145-869B-B0E6FAB5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78" y="2539865"/>
            <a:ext cx="9735963" cy="2464398"/>
          </a:xfrm>
        </p:spPr>
        <p:txBody>
          <a:bodyPr>
            <a:normAutofit/>
          </a:bodyPr>
          <a:lstStyle/>
          <a:p>
            <a:r>
              <a:rPr lang="it-GB" sz="2400" b="1" dirty="0">
                <a:solidFill>
                  <a:srgbClr val="FF0000"/>
                </a:solidFill>
              </a:rPr>
              <a:t>O:</a:t>
            </a:r>
            <a:r>
              <a:rPr lang="it-GB" sz="2400" dirty="0"/>
              <a:t> Osservo la simmetria e la corretta espansione del torace</a:t>
            </a:r>
          </a:p>
          <a:p>
            <a:r>
              <a:rPr lang="it-GB" sz="2400" b="1" dirty="0">
                <a:solidFill>
                  <a:srgbClr val="FF0000"/>
                </a:solidFill>
              </a:rPr>
              <a:t>P:</a:t>
            </a:r>
            <a:r>
              <a:rPr lang="it-GB" sz="2400" dirty="0"/>
              <a:t> Palpo il torace e cerco segni di enfisema o Volet costale</a:t>
            </a:r>
          </a:p>
          <a:p>
            <a:r>
              <a:rPr lang="it-GB" sz="2400" b="1" dirty="0">
                <a:solidFill>
                  <a:srgbClr val="FF0000"/>
                </a:solidFill>
              </a:rPr>
              <a:t>A:</a:t>
            </a:r>
            <a:r>
              <a:rPr lang="it-GB" sz="2400" dirty="0"/>
              <a:t> Ausculto il torace nei 4 campi ( 2 apici e 2 basi polmonari)</a:t>
            </a:r>
          </a:p>
          <a:p>
            <a:r>
              <a:rPr lang="it-GB" sz="2400" b="1" dirty="0">
                <a:solidFill>
                  <a:srgbClr val="FF0000"/>
                </a:solidFill>
              </a:rPr>
              <a:t>C:</a:t>
            </a:r>
            <a:r>
              <a:rPr lang="it-GB" sz="2400" dirty="0"/>
              <a:t> Contare la Frequenza Respiratoria</a:t>
            </a:r>
          </a:p>
          <a:p>
            <a:r>
              <a:rPr lang="it-GB" sz="2400" b="1" dirty="0">
                <a:solidFill>
                  <a:srgbClr val="FF0000"/>
                </a:solidFill>
              </a:rPr>
              <a:t>S:</a:t>
            </a:r>
            <a:r>
              <a:rPr lang="it-GB" sz="2400" dirty="0"/>
              <a:t> Saturimetria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5DD779-8C7C-5C4B-A761-8F2778955494}"/>
              </a:ext>
            </a:extLst>
          </p:cNvPr>
          <p:cNvSpPr txBox="1"/>
          <p:nvPr/>
        </p:nvSpPr>
        <p:spPr>
          <a:xfrm>
            <a:off x="5191180" y="1313411"/>
            <a:ext cx="1230284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GB" dirty="0"/>
              <a:t>RESPIRA?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BF2E40-5E36-4247-BB6B-66361C2F0BB4}"/>
              </a:ext>
            </a:extLst>
          </p:cNvPr>
          <p:cNvSpPr txBox="1"/>
          <p:nvPr/>
        </p:nvSpPr>
        <p:spPr>
          <a:xfrm>
            <a:off x="1851979" y="1313411"/>
            <a:ext cx="458959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GB" dirty="0"/>
              <a:t>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66C203-1DCC-3445-80AD-C91B5CD588BA}"/>
              </a:ext>
            </a:extLst>
          </p:cNvPr>
          <p:cNvSpPr txBox="1"/>
          <p:nvPr/>
        </p:nvSpPr>
        <p:spPr>
          <a:xfrm>
            <a:off x="8395856" y="1313411"/>
            <a:ext cx="581890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GB" dirty="0"/>
              <a:t>NO</a:t>
            </a:r>
          </a:p>
        </p:txBody>
      </p:sp>
      <p:sp>
        <p:nvSpPr>
          <p:cNvPr id="9" name="Freccia sinistra 8">
            <a:extLst>
              <a:ext uri="{FF2B5EF4-FFF2-40B4-BE49-F238E27FC236}">
                <a16:creationId xmlns:a16="http://schemas.microsoft.com/office/drawing/2014/main" id="{96308E04-6AC4-5049-971F-667E26B469CC}"/>
              </a:ext>
            </a:extLst>
          </p:cNvPr>
          <p:cNvSpPr/>
          <p:nvPr/>
        </p:nvSpPr>
        <p:spPr>
          <a:xfrm>
            <a:off x="2643447" y="1429789"/>
            <a:ext cx="2310938" cy="1163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C7FBBC73-BD46-3F46-B029-F1CB336D6B80}"/>
              </a:ext>
            </a:extLst>
          </p:cNvPr>
          <p:cNvSpPr/>
          <p:nvPr/>
        </p:nvSpPr>
        <p:spPr>
          <a:xfrm>
            <a:off x="6633556" y="1429789"/>
            <a:ext cx="1579419" cy="116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EDBA9B-9224-9341-85AF-4A5A070ADAA1}"/>
              </a:ext>
            </a:extLst>
          </p:cNvPr>
          <p:cNvSpPr txBox="1"/>
          <p:nvPr/>
        </p:nvSpPr>
        <p:spPr>
          <a:xfrm>
            <a:off x="4156364" y="1808344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/>
              <a:t>COME FACCIO A VALUTARLO?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27F35C-CDC0-6446-8713-9808016F166D}"/>
              </a:ext>
            </a:extLst>
          </p:cNvPr>
          <p:cNvSpPr txBox="1"/>
          <p:nvPr/>
        </p:nvSpPr>
        <p:spPr>
          <a:xfrm>
            <a:off x="349135" y="5203767"/>
            <a:ext cx="11504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GB" dirty="0"/>
              <a:t>Se presente deviazione della trachea, Turgore delle giugulari, Enfisema sottocutaneo: PNX Iperteso</a:t>
            </a:r>
          </a:p>
          <a:p>
            <a:endParaRPr lang="it-GB" dirty="0"/>
          </a:p>
          <a:p>
            <a:r>
              <a:rPr lang="it-GB" dirty="0"/>
              <a:t>Se  FR &lt;8 o &gt;30 atti/Min o SpO2 &lt;92% ⇨ O2 con Maschera non Rebreather  fino a raggiungimento SpO2 92-98%</a:t>
            </a:r>
          </a:p>
          <a:p>
            <a:r>
              <a:rPr lang="it-GB" dirty="0"/>
              <a:t>Se pz a rischio di ipercapnia target SpO2 88 – 92%</a:t>
            </a:r>
          </a:p>
        </p:txBody>
      </p:sp>
    </p:spTree>
    <p:extLst>
      <p:ext uri="{BB962C8B-B14F-4D97-AF65-F5344CB8AC3E}">
        <p14:creationId xmlns:p14="http://schemas.microsoft.com/office/powerpoint/2010/main" val="125316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6052B-FA9F-1A4A-BD05-3134AF01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Cosa chiedere al paziente?</a:t>
            </a:r>
            <a:br>
              <a:rPr lang="it-IT" b="1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5FE64-3963-A04A-A291-19E6A7BE2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/>
              <a:t>Dove sente dolore?</a:t>
            </a:r>
          </a:p>
          <a:p>
            <a:r>
              <a:rPr lang="it-IT" sz="2800" dirty="0"/>
              <a:t> Quanto è forte il dolore da 0 a 10?</a:t>
            </a:r>
          </a:p>
          <a:p>
            <a:r>
              <a:rPr lang="it-IT" sz="2800" dirty="0"/>
              <a:t> Da quanto tempo ha dolore? </a:t>
            </a:r>
          </a:p>
          <a:p>
            <a:r>
              <a:rPr lang="it-IT" sz="2800" dirty="0"/>
              <a:t>Ha precedenti cardiologici, pregresso Ima? </a:t>
            </a:r>
          </a:p>
          <a:p>
            <a:r>
              <a:rPr lang="it-IT" sz="2800" dirty="0"/>
              <a:t>Se si, il dolore è lo stesso della volta precedente?</a:t>
            </a:r>
          </a:p>
          <a:p>
            <a:r>
              <a:rPr lang="it-IT" sz="2800" dirty="0"/>
              <a:t>Ha dispnea?</a:t>
            </a:r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740352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78A0C-D0E1-3C4E-AAA1-DFD83304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/>
              <a:t>C (Circulation)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F896AC-D98A-464E-A5F4-2BF8351F2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54728"/>
            <a:ext cx="8830653" cy="4793672"/>
          </a:xfrm>
        </p:spPr>
        <p:txBody>
          <a:bodyPr>
            <a:normAutofit lnSpcReduction="10000"/>
          </a:bodyPr>
          <a:lstStyle/>
          <a:p>
            <a:r>
              <a:rPr lang="it-GB" dirty="0"/>
              <a:t>Controllo polso carotideo e Frequenza cardiaca</a:t>
            </a:r>
          </a:p>
          <a:p>
            <a:r>
              <a:rPr lang="it-GB" dirty="0"/>
              <a:t>Polso radiale presente ? ⇨ Pressione Sistolica  &gt;80 mmHg</a:t>
            </a:r>
          </a:p>
          <a:p>
            <a:r>
              <a:rPr lang="it-GB" dirty="0"/>
              <a:t>Stato generale : Pallore? Sudorazione Algida? Polso Filiforme? Ci sono sanguinamenti ?</a:t>
            </a:r>
          </a:p>
          <a:p>
            <a:r>
              <a:rPr lang="it-GB" dirty="0"/>
              <a:t>Se polso radiale assente ⇨ Verosimile ipovolemia</a:t>
            </a:r>
          </a:p>
          <a:p>
            <a:r>
              <a:rPr lang="it-GB" dirty="0"/>
              <a:t>Reperire 2 accessi venosi di grosso calibro</a:t>
            </a:r>
          </a:p>
          <a:p>
            <a:r>
              <a:rPr lang="it-GB" dirty="0"/>
              <a:t>Se difficoltà valutare Accesso Intraosseo, non si perde tempo</a:t>
            </a:r>
          </a:p>
          <a:p>
            <a:r>
              <a:rPr lang="it-GB" dirty="0"/>
              <a:t>Si infondono 20ml/Kg di Cristalloidi fino a raggiungimento target pressorio:</a:t>
            </a:r>
          </a:p>
          <a:p>
            <a:pPr lvl="1"/>
            <a:r>
              <a:rPr lang="it-GB" dirty="0"/>
              <a:t>PAS 110 mmHg se Trauma Cranico</a:t>
            </a:r>
          </a:p>
          <a:p>
            <a:pPr lvl="1"/>
            <a:r>
              <a:rPr lang="it-GB" dirty="0"/>
              <a:t>PAS 90 mmHg se Trauma NON Penetrante</a:t>
            </a:r>
          </a:p>
          <a:p>
            <a:pPr lvl="1"/>
            <a:r>
              <a:rPr lang="it-GB" dirty="0"/>
              <a:t>PAS 70 mmHg se Trauma Penetrante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2295318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1A237-A628-5146-BB92-3E112A0B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/>
              <a:t>D (Disability)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ED8D1E-AEF8-B042-8844-8DE84BBB3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81" y="1288473"/>
            <a:ext cx="9287853" cy="4779817"/>
          </a:xfrm>
        </p:spPr>
        <p:txBody>
          <a:bodyPr/>
          <a:lstStyle/>
          <a:p>
            <a:r>
              <a:rPr lang="it-GB" dirty="0"/>
              <a:t>Valutazione dello stato neurologico</a:t>
            </a:r>
          </a:p>
          <a:p>
            <a:pPr lvl="1"/>
            <a:r>
              <a:rPr lang="it-GB" dirty="0"/>
              <a:t>GCS </a:t>
            </a:r>
          </a:p>
          <a:p>
            <a:pPr lvl="1"/>
            <a:r>
              <a:rPr lang="it-GB" dirty="0"/>
              <a:t>Pupille – Reattive alla luce? Miosi, Midriasi, Anisocoria? )</a:t>
            </a:r>
          </a:p>
          <a:p>
            <a:pPr lvl="1"/>
            <a:r>
              <a:rPr lang="it-GB" dirty="0"/>
              <a:t>HGT</a:t>
            </a:r>
          </a:p>
          <a:p>
            <a:pPr lvl="1"/>
            <a:r>
              <a:rPr lang="it-GB" dirty="0"/>
              <a:t>Valutazione cranica ( Otorragia? Ematomi ? Epistassi o Liquor?)</a:t>
            </a:r>
          </a:p>
          <a:p>
            <a:pPr marL="457200" lvl="1" indent="0">
              <a:buNone/>
            </a:pPr>
            <a:endParaRPr lang="it-GB" dirty="0"/>
          </a:p>
          <a:p>
            <a:endParaRPr lang="it-GB" dirty="0"/>
          </a:p>
          <a:p>
            <a:endParaRPr lang="it-GB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9B04140-475C-A748-BADD-031EC3A58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37774"/>
              </p:ext>
            </p:extLst>
          </p:nvPr>
        </p:nvGraphicFramePr>
        <p:xfrm>
          <a:off x="1869873" y="3588326"/>
          <a:ext cx="84522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854">
                  <a:extLst>
                    <a:ext uri="{9D8B030D-6E8A-4147-A177-3AD203B41FA5}">
                      <a16:colId xmlns:a16="http://schemas.microsoft.com/office/drawing/2014/main" val="802560553"/>
                    </a:ext>
                  </a:extLst>
                </a:gridCol>
                <a:gridCol w="2673927">
                  <a:extLst>
                    <a:ext uri="{9D8B030D-6E8A-4147-A177-3AD203B41FA5}">
                      <a16:colId xmlns:a16="http://schemas.microsoft.com/office/drawing/2014/main" val="3775136879"/>
                    </a:ext>
                  </a:extLst>
                </a:gridCol>
                <a:gridCol w="2812473">
                  <a:extLst>
                    <a:ext uri="{9D8B030D-6E8A-4147-A177-3AD203B41FA5}">
                      <a16:colId xmlns:a16="http://schemas.microsoft.com/office/drawing/2014/main" val="2403769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GB" dirty="0"/>
                        <a:t>APERTURA OCCHI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RISPOSTA VERBALE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RISPOSTA MOTORIA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38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GB" dirty="0"/>
                        <a:t>4 – Spontanea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5 – Appropriata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6 – A comado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5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GB" dirty="0"/>
                        <a:t>3 – Stimolo Verbale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4 – Confusa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5 – Localizza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05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GB" dirty="0"/>
                        <a:t>2 – Stimolo doloroso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3 – Sconnessa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4 – Retrae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1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GB" dirty="0"/>
                        <a:t>1- Nessuna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2 – Suoni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3 – Flette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5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1 – Assente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2 – Estende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49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1 -  Assente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3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2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23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DB766-24D7-694C-862C-56646A41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dirty="0"/>
              <a:t> </a:t>
            </a:r>
            <a:r>
              <a:rPr lang="it-GB" b="1" dirty="0"/>
              <a:t>E (Exposure)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94F7BD-254B-A849-AB3E-3146F59C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GB" dirty="0"/>
              <a:t>Spogliare del tutto il pz e Valutazione testa - piedi</a:t>
            </a:r>
          </a:p>
          <a:p>
            <a:r>
              <a:rPr lang="it-GB" dirty="0"/>
              <a:t>Valutazione ambientale : Posizionare metallina, Infusione di liquidi caldi se freddo.</a:t>
            </a:r>
          </a:p>
          <a:p>
            <a:r>
              <a:rPr lang="it-GB" dirty="0"/>
              <a:t>Monitoraggio Cardiaco e PV</a:t>
            </a:r>
          </a:p>
          <a:p>
            <a:r>
              <a:rPr lang="it-GB" dirty="0"/>
              <a:t>Immobilizzazione corretta</a:t>
            </a:r>
          </a:p>
          <a:p>
            <a:r>
              <a:rPr lang="it-GB" dirty="0"/>
              <a:t>Raccogliere informazioni su allergie, farmaci in tp se possibile</a:t>
            </a:r>
          </a:p>
        </p:txBody>
      </p:sp>
    </p:spTree>
    <p:extLst>
      <p:ext uri="{BB962C8B-B14F-4D97-AF65-F5344CB8AC3E}">
        <p14:creationId xmlns:p14="http://schemas.microsoft.com/office/powerpoint/2010/main" val="1281246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71B843-EBD8-7341-9A17-55373505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Presidi di Immobilizzazione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A3F91A-1C82-E442-8915-4C9180935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466" y="1451264"/>
            <a:ext cx="3770807" cy="3770807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8F513F-CEBF-6745-888C-9AB82DB8FF18}"/>
              </a:ext>
            </a:extLst>
          </p:cNvPr>
          <p:cNvSpPr txBox="1"/>
          <p:nvPr/>
        </p:nvSpPr>
        <p:spPr>
          <a:xfrm>
            <a:off x="4732902" y="5406736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sz="2000" b="1" dirty="0"/>
              <a:t>Collare Cervicale</a:t>
            </a:r>
          </a:p>
        </p:txBody>
      </p:sp>
    </p:spTree>
    <p:extLst>
      <p:ext uri="{BB962C8B-B14F-4D97-AF65-F5344CB8AC3E}">
        <p14:creationId xmlns:p14="http://schemas.microsoft.com/office/powerpoint/2010/main" val="2554887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79B954-2BA6-E84A-9578-DCBCCC0D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Presidi di Immobilizzazione: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8514D3E-6FB9-FA45-BDEA-9E8AD6853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735" y="2214748"/>
            <a:ext cx="3739108" cy="2465644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9B10041-FC97-9140-A8AF-6C8C9A0E0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59" y="2214748"/>
            <a:ext cx="2417731" cy="276312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1C4AC9-11C1-8A46-861D-21BFB9705939}"/>
              </a:ext>
            </a:extLst>
          </p:cNvPr>
          <p:cNvSpPr txBox="1"/>
          <p:nvPr/>
        </p:nvSpPr>
        <p:spPr>
          <a:xfrm>
            <a:off x="6982691" y="5177539"/>
            <a:ext cx="36298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GB" sz="2000" b="1" dirty="0"/>
              <a:t>Ferma capo Tavola Spinale</a:t>
            </a:r>
          </a:p>
          <a:p>
            <a:endParaRPr lang="it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4B5A56-E60D-0F44-B964-F9992FB785A2}"/>
              </a:ext>
            </a:extLst>
          </p:cNvPr>
          <p:cNvSpPr txBox="1"/>
          <p:nvPr/>
        </p:nvSpPr>
        <p:spPr>
          <a:xfrm>
            <a:off x="1870364" y="5177539"/>
            <a:ext cx="25630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GB" sz="2000" b="1" dirty="0"/>
              <a:t>Tavola Spinale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270868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A13D6-780F-D94F-BFF6-DBDF2F69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Presidi di Immobilizzazione:</a:t>
            </a:r>
            <a:endParaRPr lang="it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DDE418-9DE3-0B46-A796-4369FFE6E34B}"/>
              </a:ext>
            </a:extLst>
          </p:cNvPr>
          <p:cNvSpPr txBox="1"/>
          <p:nvPr/>
        </p:nvSpPr>
        <p:spPr>
          <a:xfrm>
            <a:off x="1516370" y="4454537"/>
            <a:ext cx="356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GB" sz="2000" b="1" dirty="0"/>
              <a:t>Scoop o Barella Cucchiaio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02506CD2-FA1D-534A-BDBB-FFDE0AE23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605" y="2040586"/>
            <a:ext cx="5783411" cy="2226613"/>
          </a:xfr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8049E59-D00B-A346-B89C-E277DA11D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473" y="2040586"/>
            <a:ext cx="4276436" cy="222480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AA90C9D-FE66-D445-A3EF-5EAC9E8D9CCD}"/>
              </a:ext>
            </a:extLst>
          </p:cNvPr>
          <p:cNvSpPr txBox="1"/>
          <p:nvPr/>
        </p:nvSpPr>
        <p:spPr>
          <a:xfrm>
            <a:off x="7204364" y="4454537"/>
            <a:ext cx="356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GB" sz="2000" b="1" dirty="0"/>
              <a:t>Ferma capo Scoop</a:t>
            </a:r>
          </a:p>
        </p:txBody>
      </p:sp>
    </p:spTree>
    <p:extLst>
      <p:ext uri="{BB962C8B-B14F-4D97-AF65-F5344CB8AC3E}">
        <p14:creationId xmlns:p14="http://schemas.microsoft.com/office/powerpoint/2010/main" val="4050045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6CEF2-BE90-6441-8B26-A9A583CB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Presidi di Immobilizzazione:</a:t>
            </a:r>
            <a:endParaRPr lang="it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84D629B-2186-A54F-A1C9-C5C6A1BC5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007" y="1331119"/>
            <a:ext cx="3227026" cy="3227026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59B8305-012B-AB4E-A483-5C5363FE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100" y="1331119"/>
            <a:ext cx="1793009" cy="32270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D73125-12E7-D444-9457-FCC16617A363}"/>
              </a:ext>
            </a:extLst>
          </p:cNvPr>
          <p:cNvSpPr txBox="1"/>
          <p:nvPr/>
        </p:nvSpPr>
        <p:spPr>
          <a:xfrm>
            <a:off x="5856000" y="5098489"/>
            <a:ext cx="322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GB" sz="2400" b="1" dirty="0"/>
              <a:t>KED</a:t>
            </a:r>
          </a:p>
        </p:txBody>
      </p:sp>
    </p:spTree>
    <p:extLst>
      <p:ext uri="{BB962C8B-B14F-4D97-AF65-F5344CB8AC3E}">
        <p14:creationId xmlns:p14="http://schemas.microsoft.com/office/powerpoint/2010/main" val="2183028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38824-6AB2-FB48-8D69-821D5BC4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GB" b="1" dirty="0">
                <a:solidFill>
                  <a:srgbClr val="FF0000"/>
                </a:solidFill>
              </a:rPr>
              <a:t>Presidi di Immobilizzazione:</a:t>
            </a:r>
            <a:endParaRPr lang="it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423CAF2-0B2D-0E44-B74C-4E5E72848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928" y="1448753"/>
            <a:ext cx="3302000" cy="35560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902FB1-8DFF-1848-8996-79223F22205D}"/>
              </a:ext>
            </a:extLst>
          </p:cNvPr>
          <p:cNvSpPr txBox="1"/>
          <p:nvPr/>
        </p:nvSpPr>
        <p:spPr>
          <a:xfrm>
            <a:off x="5098474" y="5373658"/>
            <a:ext cx="17733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GB" dirty="0"/>
              <a:t>Estricatore XT</a:t>
            </a:r>
          </a:p>
        </p:txBody>
      </p:sp>
    </p:spTree>
    <p:extLst>
      <p:ext uri="{BB962C8B-B14F-4D97-AF65-F5344CB8AC3E}">
        <p14:creationId xmlns:p14="http://schemas.microsoft.com/office/powerpoint/2010/main" val="48032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70840-0B66-6B4D-A2B0-92049F39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Cosa fare?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22687F-A6C4-214F-A830-E20CD8E4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Far sdraiare il pz in barella. </a:t>
            </a:r>
          </a:p>
          <a:p>
            <a:r>
              <a:rPr lang="it-IT" dirty="0"/>
              <a:t>Mentre si raccolgono i dati personali, la storia del paziente, allergie a farmaci, misurare i parametri vitali (PA,FC,FR,T°,SPO2,DOLORE,HGT).</a:t>
            </a:r>
          </a:p>
          <a:p>
            <a:r>
              <a:rPr lang="it-IT" dirty="0"/>
              <a:t> Reperire accesso venoso ed eseguire prelievi</a:t>
            </a:r>
          </a:p>
          <a:p>
            <a:endParaRPr lang="it-IT" dirty="0"/>
          </a:p>
          <a:p>
            <a:r>
              <a:rPr lang="it-IT" dirty="0"/>
              <a:t> Eseguire elettrocardiogramma, notare eventuali anomalie e farlo visionare dal medico (se in Ps),( inviarlo all’</a:t>
            </a:r>
            <a:r>
              <a:rPr lang="it-IT" dirty="0" err="1"/>
              <a:t>utic</a:t>
            </a:r>
            <a:r>
              <a:rPr lang="it-IT" dirty="0"/>
              <a:t> di riferimento se sul territorio). </a:t>
            </a:r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412232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EAD2C-5D2A-6B4E-BB48-B0DCFD26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Se elettrocardiogramma positivo per IMA: 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9AC99-9350-AB42-BCDD-B1C5AC235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46006" cy="4450913"/>
          </a:xfrm>
        </p:spPr>
        <p:txBody>
          <a:bodyPr>
            <a:normAutofit fontScale="77500" lnSpcReduction="20000"/>
          </a:bodyPr>
          <a:lstStyle/>
          <a:p>
            <a:r>
              <a:rPr lang="it-IT" sz="2600" dirty="0"/>
              <a:t>Attribuzione codice di massima gravità (ROSSO) in PS - Contattare automedica sul territorio.</a:t>
            </a:r>
          </a:p>
          <a:p>
            <a:r>
              <a:rPr lang="it-IT" sz="2600" dirty="0"/>
              <a:t>Monitoraggio del paziente e posizionamento piastre adesive.</a:t>
            </a:r>
          </a:p>
          <a:p>
            <a:r>
              <a:rPr lang="it-IT" sz="2600" dirty="0"/>
              <a:t>Prepararsi a somministrare su indicazione medica: aspirina, antidolorifico, nitrato ed ossigeno.</a:t>
            </a:r>
          </a:p>
          <a:p>
            <a:r>
              <a:rPr lang="it-IT" sz="2600" dirty="0"/>
              <a:t>L’acronimo M.A.N.O oggi ha un utilizzo individuale che va valutato in base alle condizioni del paziente.</a:t>
            </a:r>
          </a:p>
          <a:p>
            <a:r>
              <a:rPr lang="it-IT" sz="2600" dirty="0"/>
              <a:t>Rivalutazione costante dei parametri vitali e della sintomatologia da parte del paziente.</a:t>
            </a:r>
          </a:p>
          <a:p>
            <a:r>
              <a:rPr lang="it-IT" sz="2600" dirty="0"/>
              <a:t>Trasporto presso l’</a:t>
            </a:r>
            <a:r>
              <a:rPr lang="it-IT" sz="2600" dirty="0" err="1"/>
              <a:t>Hub</a:t>
            </a:r>
            <a:r>
              <a:rPr lang="it-IT" sz="2600" dirty="0"/>
              <a:t> in cui è presente l’emodinamica se sul territorio, trasporto diretto in emodinamica se già in PS.</a:t>
            </a:r>
          </a:p>
          <a:p>
            <a:r>
              <a:rPr lang="it-IT" sz="2600" dirty="0"/>
              <a:t>Ricordarsi sempre che un pz con IMA è un pz a rischio di ACC, quindi tenersi sempre pronti ad eventuali manovre rianimatorie.</a:t>
            </a:r>
            <a:br>
              <a:rPr lang="it-IT" dirty="0"/>
            </a:br>
            <a:br>
              <a:rPr lang="it-IT" dirty="0"/>
            </a:b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79516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652243-6ED9-E842-BAD6-616F13DB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Se elettrocardiogramma negativo per IMA: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248E60-60FE-2E4A-9502-AB185C838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Rivalutazione dei parametri vitali e della sintomatologia fino al trasporto in ospedale</a:t>
            </a:r>
          </a:p>
          <a:p>
            <a:r>
              <a:rPr lang="it-IT" dirty="0"/>
              <a:t>Mantenere monitoraggio elettrocardiografico durante il trasporto per valutare comparsa di eventuali aritmie.</a:t>
            </a:r>
          </a:p>
          <a:p>
            <a:r>
              <a:rPr lang="it-IT" dirty="0"/>
              <a:t>Spiegare al pz il percorso che lo attende in PS ( visita medica, esami ematici con curva enzimi cardiaci, </a:t>
            </a:r>
            <a:r>
              <a:rPr lang="it-IT" dirty="0" err="1"/>
              <a:t>Rx</a:t>
            </a:r>
            <a:r>
              <a:rPr lang="it-IT" dirty="0"/>
              <a:t> torace, terapia dolore..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r>
              <a:rPr lang="it-IT" dirty="0"/>
              <a:t>In caso di attesa al Triage, rivalutazione dei PV e della sintomatologia del PZ.</a:t>
            </a:r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245223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65F10-24DB-FF4A-BFE0-0E8886CC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579714" cy="4286707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DISPNEA:</a:t>
            </a:r>
            <a:br>
              <a:rPr lang="it-IT" dirty="0"/>
            </a:br>
            <a:br>
              <a:rPr lang="it-IT" dirty="0"/>
            </a:br>
            <a:r>
              <a:rPr lang="it-IT" sz="2000" dirty="0"/>
              <a:t>Per dispnea si intende consapevolezza della propria difficoltà respiratoria.</a:t>
            </a:r>
            <a:br>
              <a:rPr lang="it-IT" sz="2000" dirty="0"/>
            </a:br>
            <a:r>
              <a:rPr lang="it-IT" sz="2000" dirty="0"/>
              <a:t> È un sintomo che si può presentare come “oppressione toracica”, “fame d’aria”, senso di soffocamento o asfissia, affanno.</a:t>
            </a:r>
            <a:br>
              <a:rPr lang="it-IT" sz="2000" dirty="0"/>
            </a:br>
            <a:endParaRPr lang="it-GB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018C72-4513-7D4B-8978-9CDB9DC5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859110"/>
            <a:ext cx="9747140" cy="3453683"/>
          </a:xfrm>
        </p:spPr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E’ importante riconoscere, trattare precocemente la dispnea, poiché se è sintomo di un’ipossiemia sottostante e accompagnata da instabilità di altri segni vitali può portare ad arresto cardiaco. </a:t>
            </a: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2491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4E02A7-6365-374A-81D2-C1964081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b="1" dirty="0"/>
              <a:t>Segni di allarme correlati a Dispnea: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D7B966-2303-5B40-845B-29AA27E5F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404722" cy="4818844"/>
          </a:xfrm>
        </p:spPr>
        <p:txBody>
          <a:bodyPr>
            <a:normAutofit/>
          </a:bodyPr>
          <a:lstStyle/>
          <a:p>
            <a:pPr fontAlgn="base"/>
            <a:r>
              <a:rPr lang="it-IT" dirty="0"/>
              <a:t>esordio improvviso della dispnea</a:t>
            </a:r>
          </a:p>
          <a:p>
            <a:pPr fontAlgn="base"/>
            <a:r>
              <a:rPr lang="it-IT" dirty="0"/>
              <a:t>tachipnea &gt; 20 </a:t>
            </a:r>
            <a:r>
              <a:rPr lang="it-IT" dirty="0" err="1"/>
              <a:t>apm</a:t>
            </a:r>
            <a:endParaRPr lang="it-IT" dirty="0"/>
          </a:p>
          <a:p>
            <a:pPr fontAlgn="base"/>
            <a:r>
              <a:rPr lang="it-IT" dirty="0"/>
              <a:t>tachicardia &gt; 100 </a:t>
            </a:r>
            <a:r>
              <a:rPr lang="it-IT" dirty="0" err="1"/>
              <a:t>bpm</a:t>
            </a:r>
            <a:endParaRPr lang="it-IT" dirty="0"/>
          </a:p>
          <a:p>
            <a:pPr fontAlgn="base"/>
            <a:r>
              <a:rPr lang="it-IT" dirty="0"/>
              <a:t>sincope</a:t>
            </a:r>
          </a:p>
          <a:p>
            <a:pPr fontAlgn="base"/>
            <a:r>
              <a:rPr lang="it-IT" dirty="0"/>
              <a:t>pallore, sudorazione algida, cianosi periferica</a:t>
            </a:r>
          </a:p>
          <a:p>
            <a:pPr fontAlgn="base"/>
            <a:r>
              <a:rPr lang="it-IT" dirty="0"/>
              <a:t>turgore giugulare</a:t>
            </a:r>
          </a:p>
          <a:p>
            <a:pPr fontAlgn="base"/>
            <a:r>
              <a:rPr lang="it-IT" dirty="0"/>
              <a:t>ipotensione</a:t>
            </a:r>
          </a:p>
          <a:p>
            <a:pPr fontAlgn="base"/>
            <a:r>
              <a:rPr lang="it-IT" dirty="0"/>
              <a:t>dolore toracico </a:t>
            </a:r>
          </a:p>
          <a:p>
            <a:pPr fontAlgn="base"/>
            <a:r>
              <a:rPr lang="it-IT" dirty="0"/>
              <a:t>uso muscoli </a:t>
            </a:r>
            <a:r>
              <a:rPr lang="it-IT" dirty="0" err="1"/>
              <a:t>resp</a:t>
            </a:r>
            <a:r>
              <a:rPr lang="it-IT" dirty="0"/>
              <a:t> accessori</a:t>
            </a:r>
          </a:p>
          <a:p>
            <a:pPr fontAlgn="base"/>
            <a:r>
              <a:rPr lang="it-IT" dirty="0"/>
              <a:t>impossibilità nel parlare</a:t>
            </a:r>
          </a:p>
          <a:p>
            <a:pPr fontAlgn="base"/>
            <a:r>
              <a:rPr lang="it-IT" dirty="0"/>
              <a:t>emorragie in corso .</a:t>
            </a:r>
          </a:p>
          <a:p>
            <a:pPr marL="0" indent="0">
              <a:buNone/>
            </a:pP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2388870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Ione</Template>
  <TotalTime>3226</TotalTime>
  <Words>3327</Words>
  <Application>Microsoft Macintosh PowerPoint</Application>
  <PresentationFormat>Widescreen</PresentationFormat>
  <Paragraphs>402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 3</vt:lpstr>
      <vt:lpstr>Ione</vt:lpstr>
      <vt:lpstr>Gestire l’Assistenza </vt:lpstr>
      <vt:lpstr>Dolore Toracico: L'interessamento doloroso del torace è un'evenienza comune ad uno svariato numero di patologie.  </vt:lpstr>
      <vt:lpstr>Sintomi IMA: Dolore acuto al torace che si irradia al giugulo e braccio sx, può essere associato a dispnea e sudorazione algida. Sono da prendere in considerazione tutti i dolori che interessano la zona compresa tra il naso e l’ombelico (es: epigastralgia, dolori scapolari, bruciore toracico, oppressione toracica, dispnea). </vt:lpstr>
      <vt:lpstr>Cosa chiedere al paziente?    </vt:lpstr>
      <vt:lpstr>Cosa fare?   </vt:lpstr>
      <vt:lpstr>Se elettrocardiogramma positivo per IMA:    </vt:lpstr>
      <vt:lpstr>Se elettrocardiogramma negativo per IMA:   </vt:lpstr>
      <vt:lpstr>DISPNEA:  Per dispnea si intende consapevolezza della propria difficoltà respiratoria.  È un sintomo che si può presentare come “oppressione toracica”, “fame d’aria”, senso di soffocamento o asfissia, affanno. </vt:lpstr>
      <vt:lpstr>Segni di allarme correlati a Dispnea:</vt:lpstr>
      <vt:lpstr>Cause della Dispnea:</vt:lpstr>
      <vt:lpstr>Cosa Fare?</vt:lpstr>
      <vt:lpstr>Anafilassi:  È una reazione acuta e violenta dell'organismo verso un particolare antigene o allergene.</vt:lpstr>
      <vt:lpstr>Segni e Sintomi: </vt:lpstr>
      <vt:lpstr>Cosa fare? In presenza dei segni/sintomi precedentemente elencati:  Adrenalina I.M e Ossigeno Terapia secondo procedure/protocolli condivisi.</vt:lpstr>
      <vt:lpstr>Perdita di coscienza: Quando una persona è cosciente? Quando ha consapevolezza di sé e dell’ambiente circostante, recepisce informazioni e le elabora.</vt:lpstr>
      <vt:lpstr>Cause PDC:</vt:lpstr>
      <vt:lpstr>Sintomi Pre – Sincope:</vt:lpstr>
      <vt:lpstr>Cosa Fare?  </vt:lpstr>
      <vt:lpstr>Sincope: Cosa fare?</vt:lpstr>
      <vt:lpstr>IPOGLICEMIA: Rapido abbassamento del livello di glucosio nel sangue, per valori che scendono sotto i 60 mg/dl.  </vt:lpstr>
      <vt:lpstr>Sintomi in base al grado di ipoglicemia da leggera a grave:  </vt:lpstr>
      <vt:lpstr>Cosa fare?</vt:lpstr>
      <vt:lpstr>ICTUS: L’ictus o accidente cerebrovascolare acuto può essere definito come una sindrome clinica, ad esordio acuto ed evoluzione rapida</vt:lpstr>
      <vt:lpstr>Segni e Sintomi:</vt:lpstr>
      <vt:lpstr>Attivazione Protocollo Stroke: La precoce individuazione dei pazienti per i quali attivare il codice stroke, permette di dare inizio alla catena di eventi che portano all’adeguato trattamento dell’ ictus cerebrale ischemico.  Lo scopo è giungere al precoce trattamento di trombolisi sistemica e/o endovascolare per tutti i casi eleggibili di ictus ischemico in fase iperacuta al fine di migliorare l’outcome clinico. </vt:lpstr>
      <vt:lpstr>CINCINNATI:</vt:lpstr>
      <vt:lpstr>Cosa Valutare:</vt:lpstr>
      <vt:lpstr>In caso di codice Ictus cosa fare?:</vt:lpstr>
      <vt:lpstr>Tipologie di trattamento:</vt:lpstr>
      <vt:lpstr>SICUREZZA: La sicurezza nel contesto extraospedaliero e intraospedaliero è il primo elemento che dobbiamo considerare sia per noi che per il paziente. Ogni situazione è diversa e per ognuna di esse va fatta una analisi di quelli che sono i pericoli reali o potenziali in cui possiamo incorrere.  Decreto Legislativo 81/2008   </vt:lpstr>
      <vt:lpstr>COSA SAPERE?  </vt:lpstr>
      <vt:lpstr>COSA SAPERE?</vt:lpstr>
      <vt:lpstr>Tabella Kemler:  È un codice internazionale posto sulle fiancate e sul retro dei mezzi che trasportano merci pericolose. Identifica il tipo di materia trasportata ed il tipo di pericolosità della stessa.</vt:lpstr>
      <vt:lpstr>A COSA PENSARE?</vt:lpstr>
      <vt:lpstr>COSA FARE?</vt:lpstr>
      <vt:lpstr>TRAUMA:  È una lesione prodotta nell’organismo da un qualsiasi agente capace di azione improvvisa, rapida e violenta. (Enc.Treccani)</vt:lpstr>
      <vt:lpstr>COME APPROCCIARSI AL TRAUMA?</vt:lpstr>
      <vt:lpstr>A (Airways)</vt:lpstr>
      <vt:lpstr>B ( Breathing)</vt:lpstr>
      <vt:lpstr>C (Circulation)</vt:lpstr>
      <vt:lpstr>D (Disability)</vt:lpstr>
      <vt:lpstr> E (Exposure)</vt:lpstr>
      <vt:lpstr>Presidi di Immobilizzazione</vt:lpstr>
      <vt:lpstr>Presidi di Immobilizzazione:</vt:lpstr>
      <vt:lpstr>Presidi di Immobilizzazione:</vt:lpstr>
      <vt:lpstr>Presidi di Immobilizzazione:</vt:lpstr>
      <vt:lpstr>Presidi di Immobilizzazione: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Gestire l’Assistenza </dc:title>
  <dc:creator>Carlotta Carlotta</dc:creator>
  <cp:lastModifiedBy>Carlotta Carlotta</cp:lastModifiedBy>
  <cp:revision>145</cp:revision>
  <dcterms:created xsi:type="dcterms:W3CDTF">2021-01-24T18:01:14Z</dcterms:created>
  <dcterms:modified xsi:type="dcterms:W3CDTF">2021-02-04T11:40:18Z</dcterms:modified>
</cp:coreProperties>
</file>