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6145AE-BF8F-480E-9825-21E8D316DF76}">
  <a:tblStyle styleId="{316145AE-BF8F-480E-9825-21E8D316DF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92beec33d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92beec33d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fea28328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fea28328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99f03272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99f03272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99f0327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99f0327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99f03272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99f03272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99f0327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99f0327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92beec3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92beec3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92beec33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92beec33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92beec33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92beec33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2beec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92beec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92beec33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92beec33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92beec33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92beec33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92beec33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92beec33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92beec33d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92beec33d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92beec33d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92beec33d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92beec33d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92beec33d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fea28328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fea2832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2.jpg"/><Relationship Id="rId5" Type="http://schemas.openxmlformats.org/officeDocument/2006/relationships/image" Target="../media/image17.jpg"/><Relationship Id="rId6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t.wikipedia.org/w/index.php?title=Frazione_(chimica)&amp;action=edit&amp;redlink=1" TargetMode="External"/><Relationship Id="rId4" Type="http://schemas.openxmlformats.org/officeDocument/2006/relationships/hyperlink" Target="https://it.wikipedia.org/wiki/Ossigeno" TargetMode="External"/><Relationship Id="rId10" Type="http://schemas.openxmlformats.org/officeDocument/2006/relationships/image" Target="../media/image22.png"/><Relationship Id="rId9" Type="http://schemas.openxmlformats.org/officeDocument/2006/relationships/image" Target="../media/image18.jpg"/><Relationship Id="rId5" Type="http://schemas.openxmlformats.org/officeDocument/2006/relationships/hyperlink" Target="https://it.wikipedia.org/wiki/Paziente" TargetMode="External"/><Relationship Id="rId6" Type="http://schemas.openxmlformats.org/officeDocument/2006/relationships/hyperlink" Target="https://it.wikipedia.org/wiki/Percentuale" TargetMode="External"/><Relationship Id="rId7" Type="http://schemas.openxmlformats.org/officeDocument/2006/relationships/hyperlink" Target="https://it.wikipedia.org/wiki/Aria" TargetMode="External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Relationship Id="rId5" Type="http://schemas.openxmlformats.org/officeDocument/2006/relationships/image" Target="../media/image31.jpg"/><Relationship Id="rId6" Type="http://schemas.openxmlformats.org/officeDocument/2006/relationships/image" Target="../media/image24.jpg"/><Relationship Id="rId7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g"/><Relationship Id="rId4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hyperlink" Target="https://it.wikipedia.org/wiki/Tubo_endotracheale" TargetMode="External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Ossigenoterapia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Presidi e interfacce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GESTIONE e ASSISTENZA INFERMIERISTICA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113" y="1578600"/>
            <a:ext cx="2770362" cy="19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5177125" y="38993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Danese Carlotta - Coordinate Dh Multidisciplinare e pneumologia interventistica Ravenna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Manca Francesca - Infermiere Medicina D’urgenza Ravenna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460950" y="687100"/>
            <a:ext cx="3839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FILTRO HME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11"/>
              <a:t>heat and moisture exchangers</a:t>
            </a:r>
            <a:endParaRPr sz="2311"/>
          </a:p>
        </p:txBody>
      </p:sp>
      <p:sp>
        <p:nvSpPr>
          <p:cNvPr id="138" name="Google Shape;138;p22"/>
          <p:cNvSpPr txBox="1"/>
          <p:nvPr/>
        </p:nvSpPr>
        <p:spPr>
          <a:xfrm>
            <a:off x="374700" y="1816100"/>
            <a:ext cx="8394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Il filtro antibatterico è un presidio utilizzato nei sistemi ventilatori e nei circuiti respiratori per permettere la </a:t>
            </a:r>
            <a:r>
              <a:rPr b="1"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filtrazione dell’aria da batteri e virus.</a:t>
            </a:r>
            <a:r>
              <a:rPr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Questo consente quindi  proteggere i pazienti, le apparecchiature, l’ambiente e gli operatori sanitari da contaminazioni crociate, mai garantisce anche il </a:t>
            </a:r>
            <a:r>
              <a:rPr b="1"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riscaldamento e l’umidificazione dell’aria</a:t>
            </a:r>
            <a:r>
              <a:rPr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 filtri antibatterici sono </a:t>
            </a:r>
            <a:r>
              <a:rPr b="1" lang="it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monouso, monopaziente e sterili. Sono da sostituire  ogni 24 h. 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475" y="95328"/>
            <a:ext cx="1525475" cy="152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4050" y="95325"/>
            <a:ext cx="1424269" cy="15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5625" y="134244"/>
            <a:ext cx="1424275" cy="145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7875" y="3739875"/>
            <a:ext cx="2751400" cy="11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677650" y="3121650"/>
            <a:ext cx="408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666666"/>
                </a:solidFill>
              </a:rPr>
              <a:t>Gli scambiatori passivi di umidità e calore (HME) </a:t>
            </a:r>
            <a:r>
              <a:rPr b="1" lang="it">
                <a:solidFill>
                  <a:srgbClr val="666666"/>
                </a:solidFill>
              </a:rPr>
              <a:t>vanno interposti fra circuito respiratorio e interfaccia </a:t>
            </a:r>
            <a:r>
              <a:rPr lang="it">
                <a:solidFill>
                  <a:srgbClr val="666666"/>
                </a:solidFill>
              </a:rPr>
              <a:t> (</a:t>
            </a:r>
            <a:r>
              <a:rPr b="1" lang="it">
                <a:solidFill>
                  <a:srgbClr val="666666"/>
                </a:solidFill>
              </a:rPr>
              <a:t>tra mount e linee di ventilazione)</a:t>
            </a:r>
            <a:r>
              <a:rPr lang="it">
                <a:solidFill>
                  <a:srgbClr val="666666"/>
                </a:solidFill>
              </a:rPr>
              <a:t>.  In molti ventilatori domiciliari ( o CPAP a muro) MONOTUBO il filtro va posto nella bocchetta d’uscita del ventilatore </a:t>
            </a:r>
            <a:r>
              <a:rPr b="1" lang="it">
                <a:solidFill>
                  <a:srgbClr val="666666"/>
                </a:solidFill>
              </a:rPr>
              <a:t>prima</a:t>
            </a:r>
            <a:r>
              <a:rPr lang="it">
                <a:solidFill>
                  <a:srgbClr val="666666"/>
                </a:solidFill>
              </a:rPr>
              <a:t> del circuito. </a:t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60950" y="366600"/>
            <a:ext cx="3839700" cy="10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FILTRO HME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11"/>
              <a:t>heat and moisture exchangers</a:t>
            </a:r>
            <a:endParaRPr sz="23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016675" y="1995475"/>
            <a:ext cx="8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6" y="1454800"/>
            <a:ext cx="4798985" cy="34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475" y="211211"/>
            <a:ext cx="3554500" cy="17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7450" y="2295599"/>
            <a:ext cx="3341334" cy="22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460950" y="5609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FIO2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471900" y="1919075"/>
            <a:ext cx="4449300" cy="30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FiO</a:t>
            </a:r>
            <a:r>
              <a:rPr baseline="-25000" lang="it" sz="1650">
                <a:solidFill>
                  <a:srgbClr val="434343"/>
                </a:solidFill>
                <a:highlight>
                  <a:srgbClr val="FFFFFF"/>
                </a:highlight>
              </a:rPr>
              <a:t>2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 (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frazione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 inspirata di O</a:t>
            </a:r>
            <a:r>
              <a:rPr baseline="-25000" lang="it" sz="1650">
                <a:solidFill>
                  <a:srgbClr val="434343"/>
                </a:solidFill>
                <a:highlight>
                  <a:srgbClr val="FFFFFF"/>
                </a:highlight>
              </a:rPr>
              <a:t>2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) indica la percentuale di 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ossigeno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 (O</a:t>
            </a:r>
            <a:r>
              <a:rPr baseline="-25000" lang="it" sz="1650">
                <a:solidFill>
                  <a:srgbClr val="434343"/>
                </a:solidFill>
                <a:highlight>
                  <a:srgbClr val="FFFFFF"/>
                </a:highlight>
              </a:rPr>
              <a:t>2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) </a:t>
            </a:r>
            <a:endParaRPr sz="165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Inspirata da un 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paziente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; è espressa come 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percentuale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.</a:t>
            </a:r>
            <a:endParaRPr sz="165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La FiO</a:t>
            </a:r>
            <a:r>
              <a:rPr baseline="-25000" lang="it" sz="1650">
                <a:solidFill>
                  <a:srgbClr val="434343"/>
                </a:solidFill>
                <a:highlight>
                  <a:srgbClr val="FFFFFF"/>
                </a:highlight>
              </a:rPr>
              <a:t>2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 in 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aria</a:t>
            </a:r>
            <a:r>
              <a:rPr lang="it" sz="1650">
                <a:solidFill>
                  <a:srgbClr val="434343"/>
                </a:solidFill>
                <a:highlight>
                  <a:srgbClr val="FFFFFF"/>
                </a:highlight>
              </a:rPr>
              <a:t> atmosferica è 0,21 (21%). </a:t>
            </a:r>
            <a:endParaRPr sz="165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95000"/>
              </a:lnSpc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0775" y="1765850"/>
            <a:ext cx="2073275" cy="10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2500" y="586137"/>
            <a:ext cx="3918000" cy="71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3638" y="2897170"/>
            <a:ext cx="3347550" cy="200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471900" y="738725"/>
            <a:ext cx="47493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SISTEMI DI CPAP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PEEP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471900" y="1919075"/>
            <a:ext cx="5571300" cy="17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Per CPAP si intende </a:t>
            </a:r>
            <a:r>
              <a:rPr b="1" i="1" lang="it" sz="1100"/>
              <a:t>CONTINUOUS POSITIVE AIRWAY PRESSURE</a:t>
            </a:r>
            <a:r>
              <a:rPr lang="it" sz="1100"/>
              <a:t> , il sistema permette di applicare una pressione POSITIVA COSTANTE, SIA IN INSPIRAZIONE CHE IN ESPIRAZIONE, ciò è possibile grazie all’applicazione della PEEP ( espiratorio)  e di alti flussi ( inspiratorio)</a:t>
            </a:r>
            <a:endParaRPr sz="1100"/>
          </a:p>
          <a:p>
            <a:pPr indent="0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/>
              <a:t>La PEEP, ovvero </a:t>
            </a:r>
            <a:r>
              <a:rPr b="1" i="1" lang="it" sz="1100"/>
              <a:t>POSITIVE END EXPIRATORY PRESSURE </a:t>
            </a:r>
            <a:r>
              <a:rPr lang="it" sz="1100"/>
              <a:t>è applicabile con VALVOLE oppure si imposta nel ventilatore. Ricordare che anche il filtro genera una resistenza e va conteggiato. </a:t>
            </a:r>
            <a:endParaRPr sz="1100"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173" y="3437573"/>
            <a:ext cx="2265075" cy="1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275" y="1818100"/>
            <a:ext cx="1507300" cy="1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7875" y="131150"/>
            <a:ext cx="30861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375" y="3437575"/>
            <a:ext cx="1711175" cy="13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1275" y="3437573"/>
            <a:ext cx="2566178" cy="13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NIV E PSV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71900" y="2766150"/>
            <a:ext cx="6860100" cy="22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400"/>
              <a:t>Non Invasive Ventilation</a:t>
            </a:r>
            <a:r>
              <a:rPr lang="it" sz="1400"/>
              <a:t>, ovvero senza tubo endotracheale o cannula tracheostomica, si dividono le </a:t>
            </a:r>
            <a:r>
              <a:rPr b="1" lang="it" sz="1400"/>
              <a:t>modalità a controllo pressometrico e volumetrico,</a:t>
            </a:r>
            <a:r>
              <a:rPr lang="it" sz="1400"/>
              <a:t> e in base alla partecipazione del paziente all’atto ventilatorio, </a:t>
            </a:r>
            <a:r>
              <a:rPr b="1" lang="it" sz="1400"/>
              <a:t>spontanea, assistita, controllata. </a:t>
            </a:r>
            <a:endParaRPr b="1" sz="1400"/>
          </a:p>
          <a:p>
            <a:pPr indent="0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1400"/>
              <a:t>PSV </a:t>
            </a:r>
            <a:r>
              <a:rPr lang="it" sz="1300"/>
              <a:t>ovvero</a:t>
            </a:r>
            <a:r>
              <a:rPr b="1" i="1" lang="it" sz="1400"/>
              <a:t> PRESSURE SUPPORT VENTILATION</a:t>
            </a:r>
            <a:r>
              <a:rPr lang="it" sz="1400"/>
              <a:t> è una modalità di ventilazione meccanica non invasiva a controllo pressorio in cui la macchina applica una pressione costante in tutte le vie aeree durante la fase </a:t>
            </a:r>
            <a:r>
              <a:rPr b="1" lang="it" sz="1400"/>
              <a:t>dell’inspirazione</a:t>
            </a:r>
            <a:r>
              <a:rPr lang="it" sz="1400"/>
              <a:t>. </a:t>
            </a:r>
            <a:endParaRPr sz="1400"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351" y="244401"/>
            <a:ext cx="2427325" cy="24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VENTILARE UN PAZIENTE</a:t>
            </a:r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71900" y="1919075"/>
            <a:ext cx="5204700" cy="30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SPIEGARE, RIDURRE L’ANSIA</a:t>
            </a:r>
            <a:endParaRPr sz="1600"/>
          </a:p>
          <a:p>
            <a:pPr indent="-330200" lvl="0" marL="457200" rtl="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POSIZIONE SEMI-SEDUTA, 45°</a:t>
            </a:r>
            <a:endParaRPr sz="1600"/>
          </a:p>
          <a:p>
            <a:pPr indent="-330200" lvl="0" marL="457200" rtl="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IMPOSTARE VENTILATORE (MEDICO) E CONNETTERLO AIR, O2, CORRENTE</a:t>
            </a:r>
            <a:endParaRPr sz="1600"/>
          </a:p>
          <a:p>
            <a:pPr indent="-330200" lvl="0" marL="457200" rtl="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SCEGLIERE INTERFACCIA ADEGUATA </a:t>
            </a:r>
            <a:endParaRPr sz="1600"/>
          </a:p>
          <a:p>
            <a:pPr indent="-330200" lvl="0" marL="457200" rtl="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IDROCOLLOIDE </a:t>
            </a:r>
            <a:endParaRPr sz="1600"/>
          </a:p>
          <a:p>
            <a:pPr indent="0" lvl="0" marL="914400" rtl="0" algn="just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900" y="4996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900" y="2495550"/>
            <a:ext cx="2824100" cy="211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71900" y="738725"/>
            <a:ext cx="42273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MASCHERA FACCIALE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+ NUCALE </a:t>
            </a:r>
            <a:r>
              <a:rPr i="1" lang="it"/>
              <a:t>( “ragno”)</a:t>
            </a:r>
            <a:endParaRPr i="1"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471900" y="1919075"/>
            <a:ext cx="8222100" cy="30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spiegare al paziente l’importanza della terapia ventilatoria, se non compliante è molto poco efficace, spiegare con frasi semplici e chiare ciò che si andrà a fare  ed assisterlo al bisogno ( bere, igiene volto..);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scegliere misura corretta in base alla dimensione del volto, mento;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monitoraggio Spo2 continua ed eventuali emogasanalisi;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posizionare correttamente il “ragno” dietro alla testa ( attenzione ad orecchie)</a:t>
            </a:r>
            <a:endParaRPr sz="15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mantenere ottimale igiene del cavo orale per prevenzione ulteriori infezioni;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rimozione protesi mobili;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aspirazione delle secrezioni al bisogno;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prevenzione delle ldd da pressione al volto sul NASO E SUGLI ZIGOMI ( idrocolloide, poliuretano sottile), questo tipo di presidio può formare ldd in poco tempo;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la maschera non deve sfiatare dalle guarnizioni trasparenti; 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la maschera, il ragno ed il circuito sono  monouso. 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sostituire filtri quotidianamente;</a:t>
            </a:r>
            <a:endParaRPr sz="1390"/>
          </a:p>
          <a:p>
            <a:pPr indent="-316865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90"/>
              <a:buChar char="●"/>
            </a:pPr>
            <a:r>
              <a:rPr lang="it" sz="1390"/>
              <a:t>monitorare addome, distensione gastrica? (sng).</a:t>
            </a:r>
            <a:endParaRPr sz="1390"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075" y="131975"/>
            <a:ext cx="2062976" cy="13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00" y="131975"/>
            <a:ext cx="1599115" cy="13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TOTAL FACE</a:t>
            </a:r>
            <a:r>
              <a:rPr lang="it"/>
              <a:t> + NUCALE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471900" y="1919075"/>
            <a:ext cx="8222100" cy="30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spiegare al paziente l’importanza della terapia ventilatoria, se non compliante è molto poco efficace, spiegare con frasi semplici e chiare ciò che si andrà a fare  ed assisterlo al bisogno ( bere, igiene volto..);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scegliere misura corretta in base alla dimensione del volto, mento;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monitoraggio Spo2 continua ed eventuali emogasanalisi;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posizionare correttamente il “ragno” dietro alla testa ( attenzione ad orecchie)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mantenere ottimale igiene del cavo orale per prevenzione ulteriori infezioni;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rimozione protesi mobili;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aspirazione delle secrezioni al bisogno;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prevenzione delle ldd da pressione al volto sulla fronte( idrocolloide, poliuretano sottile), questo tipo di presidio di solito minimizza la comparsa di ldd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la maschera non deve sfiatare dalle guarnizioni trasparenti; 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è possibile fare passare sng, eventuali cvc, dai forellini appositi davanti che hanno guarnizioni che non permettono passaggio dell’aria.;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la maschera, il ragno vanno ricondizionati secondo scheda tecnica, il circuito è monouso;</a:t>
            </a:r>
            <a:endParaRPr sz="1200"/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sostituire filtri quotidianamente;</a:t>
            </a:r>
            <a:endParaRPr sz="1200"/>
          </a:p>
          <a:p>
            <a:pPr indent="-30480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t" sz="1200"/>
              <a:t>monitorare addome, distensione gastrica? (sng).</a:t>
            </a:r>
            <a:endParaRPr sz="1200"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175" y="161950"/>
            <a:ext cx="1732950" cy="14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050" y="161950"/>
            <a:ext cx="1489475" cy="14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471900" y="738725"/>
            <a:ext cx="25860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CASCO + SPALLACCI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71900" y="1919075"/>
            <a:ext cx="8222100" cy="31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spiegare al paziente l’importanza della terapia ventilatoria, se non compliante è molto poco efficace, spiegare con frasi semplici e chiare ciò che si andrà a fare  ed assisterlo al bisogno ( bere, igiene volto..);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scegliere misura corretta con apposito metro in dotazione ( circonferenza collo);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monitoraggio Spo2 continua ed eventuali emogasanalisi;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mantenere ottimale igiene del cavo orale per prevenzione ulteriori infezioni;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rimozione protesi mobili;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aspirazione delle secrezioni al bisogno;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prevenzione delle ldd da sfregamento nella zona ascellare ( idrocolloide, garze, pasta barriera, sostituzione presidio… ) 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il casco  deve essere “gonfio”, non deve sfiatare sotto al collo, non deve essere aperto nessun oblò per garantire il funzionamento;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è possibile fare passare sng, eventuali cvc, dai forellini appositi davanti che hanno guarnizioni che non permettono passaggio dell’aria.;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sostituire filtri quotidianamente;</a:t>
            </a:r>
            <a:endParaRPr sz="1100"/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il casco ed il circuito sono monouso;</a:t>
            </a:r>
            <a:endParaRPr sz="1100"/>
          </a:p>
          <a:p>
            <a:pPr indent="-2984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monitorare addome, distensione gastrica? (sng).</a:t>
            </a:r>
            <a:endParaRPr sz="1100"/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7775" y="118626"/>
            <a:ext cx="1486225" cy="14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900" y="335462"/>
            <a:ext cx="2258125" cy="12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7925" y="114677"/>
            <a:ext cx="1486225" cy="14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</a:t>
            </a:r>
            <a:r>
              <a:rPr lang="it" sz="3100"/>
              <a:t>NNULE NASALI o OCCHIALINI</a:t>
            </a:r>
            <a:endParaRPr sz="3100"/>
          </a:p>
        </p:txBody>
      </p:sp>
      <p:graphicFrame>
        <p:nvGraphicFramePr>
          <p:cNvPr id="76" name="Google Shape;76;p14"/>
          <p:cNvGraphicFramePr/>
          <p:nvPr/>
        </p:nvGraphicFramePr>
        <p:xfrm>
          <a:off x="562900" y="1919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{316145AE-BF8F-480E-9825-21E8D316DF76}</a:tableStyleId>
              </a:tblPr>
              <a:tblGrid>
                <a:gridCol w="1825450"/>
                <a:gridCol w="1068550"/>
                <a:gridCol w="3046825"/>
                <a:gridCol w="1980275"/>
              </a:tblGrid>
              <a:tr h="65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LT/MIN erogati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Fio2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Gestione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NOTE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20571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min 0,5 lt /min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max 5 lt/min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24 %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36%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monouso , monopaziente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igiene cavo orale e naso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monitoraggio Sp02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siano indossati correttamente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tubo O2 a muro sia connesso correttamente così come flussimetro sia ben funzionante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sostituzione se sporchi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850" y="92625"/>
            <a:ext cx="1543825" cy="1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60950" y="687125"/>
            <a:ext cx="53880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MASCHERA DI VENTURI O VENTIMASK </a:t>
            </a:r>
            <a:endParaRPr/>
          </a:p>
        </p:txBody>
      </p:sp>
      <p:graphicFrame>
        <p:nvGraphicFramePr>
          <p:cNvPr id="83" name="Google Shape;83;p15"/>
          <p:cNvGraphicFramePr/>
          <p:nvPr/>
        </p:nvGraphicFramePr>
        <p:xfrm>
          <a:off x="403075" y="2061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{316145AE-BF8F-480E-9825-21E8D316DF76}</a:tableStyleId>
              </a:tblPr>
              <a:tblGrid>
                <a:gridCol w="2032300"/>
                <a:gridCol w="837850"/>
                <a:gridCol w="2730100"/>
                <a:gridCol w="2506450"/>
              </a:tblGrid>
              <a:tr h="62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LT/MIN erogati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Fio2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Gestione</a:t>
                      </a:r>
                      <a:endParaRPr sz="1200"/>
                    </a:p>
                  </a:txBody>
                  <a:tcPr marT="91425" marB="91425" marR="91425" marL="91425"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NOTE</a:t>
                      </a:r>
                      <a:endParaRPr sz="1200"/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0525"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MIN </a:t>
                      </a:r>
                      <a:r>
                        <a:rPr lang="it"/>
                        <a:t>3 lt/min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MAX 15 LT/MIN </a:t>
                      </a:r>
                      <a:endParaRPr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24 %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60%</a:t>
                      </a:r>
                      <a:endParaRPr/>
                    </a:p>
                  </a:txBody>
                  <a:tcPr marT="91425" marB="91425" marR="91425" marL="91425"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monouso, monopaziente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igiene cavo orale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monitoraggio spo2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siano indossati correttamente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tubo O2 a muro sia connesso correttamente così come flussimetro sia ben funzionante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r>
                        <a:rPr lang="it" sz="1200"/>
                        <a:t>REGOLARE LT IN BASE ALLA SCHEDA TECNICA PER OTTENERE FIO2 DESIDERATA E GIRARE LA VALVOLA DI VENTURI ( APERTA BASSA FIO2 CHIUSA ALTA). ES </a:t>
                      </a:r>
                      <a:r>
                        <a:rPr lang="it" sz="1200">
                          <a:highlight>
                            <a:srgbClr val="FFFF00"/>
                          </a:highlight>
                        </a:rPr>
                        <a:t>6 lt/min → fio 2 31 %</a:t>
                      </a:r>
                      <a:endParaRPr sz="1200">
                        <a:highlight>
                          <a:srgbClr val="FFFF00"/>
                        </a:highlight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r>
                        <a:rPr lang="it" sz="1200"/>
                        <a:t>sostituzione se sporca</a:t>
                      </a:r>
                      <a:endParaRPr sz="12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975" y="152400"/>
            <a:ext cx="2993225" cy="17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79400" y="485525"/>
            <a:ext cx="30300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AIRVO</a:t>
            </a:r>
            <a:endParaRPr/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522400" y="19413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{316145AE-BF8F-480E-9825-21E8D316DF76}</a:tableStyleId>
              </a:tblPr>
              <a:tblGrid>
                <a:gridCol w="1715150"/>
                <a:gridCol w="1044275"/>
                <a:gridCol w="3314975"/>
                <a:gridCol w="2024800"/>
              </a:tblGrid>
              <a:tr h="50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LT/MIN erogati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Fio2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Gestione</a:t>
                      </a:r>
                      <a:endParaRPr sz="1500"/>
                    </a:p>
                  </a:txBody>
                  <a:tcPr marT="91425" marB="91425" marR="91425" marL="91425"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NOTE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15953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min 10 lt/min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max 60 lt/min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F</a:t>
                      </a:r>
                      <a:r>
                        <a:rPr lang="it" sz="1600"/>
                        <a:t>IO2 fino 95% </a:t>
                      </a:r>
                      <a:endParaRPr sz="1600"/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300"/>
                        <a:t>in base all’erogazione di lt visibile sullo schermo </a:t>
                      </a:r>
                      <a:endParaRPr sz="1900"/>
                    </a:p>
                  </a:txBody>
                  <a:tcPr marT="91425" marB="91425" marR="91425" marL="91425"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igiene cavo orale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monitoraggio spo2 continuo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sostituzione acqua sterile per umidificazione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 corretto funzionamento e collegamento a corrente oltre che a 02 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controllo temperatura per prevenire ustioni al volto </a:t>
                      </a:r>
                      <a:endParaRPr/>
                    </a:p>
                    <a:p>
                      <a:pPr indent="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corretto assemblaggio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dopo l’uso ricondizionare il corpo centrale utilizzando prodotti appositi per la pulizia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 eseguire il test con il tubo di prova. </a:t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942" y="51125"/>
            <a:ext cx="2594658" cy="16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71900" y="738725"/>
            <a:ext cx="38802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MASCHERA CON RESERVOIR </a:t>
            </a:r>
            <a:endParaRPr/>
          </a:p>
        </p:txBody>
      </p:sp>
      <p:graphicFrame>
        <p:nvGraphicFramePr>
          <p:cNvPr id="97" name="Google Shape;97;p17"/>
          <p:cNvGraphicFramePr/>
          <p:nvPr/>
        </p:nvGraphicFramePr>
        <p:xfrm>
          <a:off x="479400" y="1975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{316145AE-BF8F-480E-9825-21E8D316DF76}</a:tableStyleId>
              </a:tblPr>
              <a:tblGrid>
                <a:gridCol w="2024800"/>
                <a:gridCol w="700225"/>
                <a:gridCol w="3349375"/>
                <a:gridCol w="2024800"/>
              </a:tblGrid>
              <a:tr h="6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LT/MIN erogati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Fio2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Gestione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NOTE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21332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14- 15 lt/min ( in base a flussimetro 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fino a 90%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monouso, monopaziente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igiene cavo orale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monitoraggio spo2 CONTINUO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sia indossati correttamente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tubo O2 a muro sia connesso correttamente così come flussimetro sia ben funzionante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sostituire se sporca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sacchetto deve essere gonfio per fungere da reservoir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800" y="3"/>
            <a:ext cx="1820025" cy="16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71900" y="738725"/>
            <a:ext cx="38802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MASCHERA DI BOUSSIGNAC </a:t>
            </a:r>
            <a:endParaRPr/>
          </a:p>
        </p:txBody>
      </p:sp>
      <p:graphicFrame>
        <p:nvGraphicFramePr>
          <p:cNvPr id="104" name="Google Shape;104;p18"/>
          <p:cNvGraphicFramePr/>
          <p:nvPr/>
        </p:nvGraphicFramePr>
        <p:xfrm>
          <a:off x="479400" y="1975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{316145AE-BF8F-480E-9825-21E8D316DF76}</a:tableStyleId>
              </a:tblPr>
              <a:tblGrid>
                <a:gridCol w="1697950"/>
                <a:gridCol w="1027075"/>
                <a:gridCol w="3349375"/>
                <a:gridCol w="2024800"/>
              </a:tblGrid>
              <a:tr h="69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LT/MIN erogati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Fio2 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Gestione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/>
                        <a:t>NOTE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21332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REGOLARE LT IN BASE ALLA SCHEDA TECNICA PER OTTENERE FIO2 DESIDERATA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94-99%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monouso, monopaziente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igiene cavo orale</a:t>
                      </a:r>
                      <a:endParaRPr/>
                    </a:p>
                    <a:p>
                      <a:pPr indent="-31750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monitoraggio spo2 CONTINUO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sia indossata correttamente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Verificare che tubo O2  sia connesso correttamente a bombola, che bombola sia piena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si usa normalmente  per trasportare  un paziente in che ventila con cpap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it"/>
                        <a:t>necessita  di un manometro a parte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700" y="103200"/>
            <a:ext cx="1574900" cy="15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600" y="103199"/>
            <a:ext cx="1249924" cy="15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ctrTitle"/>
          </p:nvPr>
        </p:nvSpPr>
        <p:spPr>
          <a:xfrm>
            <a:off x="390525" y="1819275"/>
            <a:ext cx="4374600" cy="187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Ventilazione meccanica non invasiva </a:t>
            </a:r>
            <a:r>
              <a:rPr lang="it"/>
              <a:t> </a:t>
            </a:r>
            <a:endParaRPr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270100" y="382125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Presidi e interfacce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GESTIONE e ASSISTENZA INFERMIERISTICA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113" y="1578600"/>
            <a:ext cx="2770362" cy="19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5243475" y="3810400"/>
            <a:ext cx="253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Danese Carlotta - Coordinate Dh Multidisciplinare e pneumologia interventistica Ravenna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Manca Francesca - Infermiere Medicina D’urgenza Ravenna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460950" y="6871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VENTILATORI</a:t>
            </a:r>
            <a:r>
              <a:rPr lang="it"/>
              <a:t> 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563" y="2631700"/>
            <a:ext cx="2082450" cy="20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425" y="231025"/>
            <a:ext cx="3468225" cy="46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888" y="291475"/>
            <a:ext cx="2340225" cy="23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602075" y="2012675"/>
            <a:ext cx="2425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RICONDIZIONARE DOPO OGNI USO, DETERGERE CON PRODOTTI APPOSITI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eseguire test, secondo scheda tecnica di ciascun  ventilatore,dopo ogni uso per lasciare la macchina pronta all’uso successivo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secondo scheda tecnica lasciare o meno connesso a corrente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460950" y="6871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CIRCUITO e MOUNTH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02075" y="2012675"/>
            <a:ext cx="242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225" y="2571750"/>
            <a:ext cx="2698825" cy="21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355500" y="1921875"/>
            <a:ext cx="52878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MOUTH: </a:t>
            </a:r>
            <a:r>
              <a:rPr lang="it" sz="13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è un tubo corrugato, abbastanza corto che viene raccordato all'uscita di un </a:t>
            </a:r>
            <a:r>
              <a:rPr lang="it" sz="13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tubo endotracheale</a:t>
            </a:r>
            <a:r>
              <a:rPr lang="it" sz="130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ai più comuni sistemi di ossigenazione come il "va e vieni" (NIV). 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MONOTUBO: veicola l’aria in fase inspiratoria ed espiratoria, necessita di valvole per far fuoriuscire C02 espirata, per CPAP con maschera, o casco. 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DOPPIO TUBO CON RACCORDO A Y:  i due tubi sono una per la fase inspiratoria e l’altro per la fase espiratoria, con un raccordo a Y che unisce le estremità distali dei tubi, si raccorda con maschere per NIV. TUBO A Y +  FILTRO + MOUTH + MASCHERA (IOT). 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DOPPIO TUBO : </a:t>
            </a:r>
            <a:r>
              <a:rPr lang="it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 due tubi sono una per la fase inspiratoria e l’altro per la fase espiratoria per NIV con casco.</a:t>
            </a:r>
            <a:endParaRPr sz="13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838" y="3184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