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7368F1C-1F76-403E-8A9C-DDF76904A165}">
  <a:tblStyle styleId="{07368F1C-1F76-403E-8A9C-DDF76904A16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472189479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472189479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472189479_0_2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472189479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b472189479_0_3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b472189479_0_3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b472189479_0_3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b472189479_0_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METODO SBAR</a:t>
            </a:r>
            <a:r>
              <a:rPr lang="it"/>
              <a:t> </a:t>
            </a:r>
            <a:endParaRPr/>
          </a:p>
        </p:txBody>
      </p:sp>
      <p:sp>
        <p:nvSpPr>
          <p:cNvPr id="113" name="Google Shape;113;p25"/>
          <p:cNvSpPr txBox="1"/>
          <p:nvPr>
            <p:ph idx="1" type="subTitle"/>
          </p:nvPr>
        </p:nvSpPr>
        <p:spPr>
          <a:xfrm>
            <a:off x="390525" y="2789125"/>
            <a:ext cx="4529400" cy="185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i="1" lang="it" sz="229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Situation</a:t>
            </a:r>
            <a:endParaRPr i="1" sz="229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018"/>
              <a:buNone/>
            </a:pPr>
            <a:r>
              <a:rPr i="1" lang="it" sz="229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Background</a:t>
            </a:r>
            <a:endParaRPr i="1" sz="229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80000"/>
              </a:lnSpc>
              <a:spcBef>
                <a:spcPts val="900"/>
              </a:spcBef>
              <a:spcAft>
                <a:spcPts val="0"/>
              </a:spcAft>
              <a:buSzPts val="1018"/>
              <a:buNone/>
            </a:pPr>
            <a:r>
              <a:rPr i="1" lang="it" sz="229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Assesment</a:t>
            </a:r>
            <a:endParaRPr i="1" sz="229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just">
              <a:lnSpc>
                <a:spcPct val="80000"/>
              </a:lnSpc>
              <a:spcBef>
                <a:spcPts val="900"/>
              </a:spcBef>
              <a:spcAft>
                <a:spcPts val="900"/>
              </a:spcAft>
              <a:buSzPts val="1018"/>
              <a:buNone/>
            </a:pPr>
            <a:r>
              <a:rPr i="1" lang="it" sz="229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Reccomandation</a:t>
            </a:r>
            <a:endParaRPr i="1" sz="229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113" y="1578600"/>
            <a:ext cx="2770362" cy="198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5"/>
          <p:cNvSpPr txBox="1"/>
          <p:nvPr/>
        </p:nvSpPr>
        <p:spPr>
          <a:xfrm>
            <a:off x="5177125" y="3743750"/>
            <a:ext cx="3000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Danese Carlotta - Coordinate Dh Multidisciplinare e pneumologia interventistica Ravenna</a:t>
            </a:r>
            <a:endParaRPr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Manca Francesca - Infermiere Medicina D’urgenza Ravenna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Cos’è ? a cosa serve? </a:t>
            </a:r>
            <a:endParaRPr sz="3100"/>
          </a:p>
        </p:txBody>
      </p:sp>
      <p:sp>
        <p:nvSpPr>
          <p:cNvPr id="121" name="Google Shape;121;p26"/>
          <p:cNvSpPr txBox="1"/>
          <p:nvPr/>
        </p:nvSpPr>
        <p:spPr>
          <a:xfrm>
            <a:off x="481675" y="2081475"/>
            <a:ext cx="7999200" cy="32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/>
              <a:t>Un'efficace comunicazione, oltre al lavoro in team, sono due fattori molto importanti per erogare la migliore assistenza possibile al paziente, anche e soprattutto in regime di emergenza, una metodologia valida è rappresentata da SBAR, che rappresenta un protocollo puntuale  e preciso cui affidarsi.</a:t>
            </a:r>
            <a:endParaRPr sz="1600"/>
          </a:p>
          <a:p>
            <a:pPr indent="0" lvl="0" marL="45720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lang="it" sz="1600"/>
              <a:t>Può essere usata per:</a:t>
            </a:r>
            <a:endParaRPr sz="1600"/>
          </a:p>
          <a:p>
            <a:pPr indent="-330200" lvl="0" marL="914400" rtl="0" algn="just">
              <a:spcBef>
                <a:spcPts val="90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dare consegne in u.o.</a:t>
            </a:r>
            <a:endParaRPr sz="1600"/>
          </a:p>
          <a:p>
            <a:pPr indent="-330200" lvl="0" marL="914400" rtl="0" algn="just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rivolgersi al medico, sottolineando un problema clinico</a:t>
            </a:r>
            <a:endParaRPr sz="1600"/>
          </a:p>
          <a:p>
            <a:pPr indent="-330200" lvl="0" marL="914400" rtl="0" algn="just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rivolgersi ad un collega chiedendo un consiglio</a:t>
            </a:r>
            <a:endParaRPr sz="1600"/>
          </a:p>
          <a:p>
            <a:pPr indent="-330200" lvl="0" marL="914400" rtl="0" algn="just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in urgenza nel momento del cambio team</a:t>
            </a:r>
            <a:endParaRPr sz="1600"/>
          </a:p>
          <a:p>
            <a:pPr indent="-330200" lvl="0" marL="914400" rtl="0" algn="just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it" sz="1600"/>
              <a:t>….</a:t>
            </a:r>
            <a:endParaRPr sz="1600"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2" name="Google Shape;12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5500" y="139138"/>
            <a:ext cx="3086100" cy="147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Google Shape;127;p27"/>
          <p:cNvGraphicFramePr/>
          <p:nvPr/>
        </p:nvGraphicFramePr>
        <p:xfrm>
          <a:off x="247200" y="399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{07368F1C-1F76-403E-8A9C-DDF76904A165}</a:tableStyleId>
              </a:tblPr>
              <a:tblGrid>
                <a:gridCol w="1005275"/>
                <a:gridCol w="2209450"/>
                <a:gridCol w="5409075"/>
              </a:tblGrid>
              <a:tr h="1430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666666"/>
                          </a:solidFill>
                          <a:highlight>
                            <a:srgbClr val="F4CCCC"/>
                          </a:highlight>
                        </a:rPr>
                        <a:t>S</a:t>
                      </a:r>
                      <a:endParaRPr sz="1600">
                        <a:solidFill>
                          <a:srgbClr val="666666"/>
                        </a:solidFill>
                        <a:highlight>
                          <a:srgbClr val="F4CCCC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666666"/>
                          </a:solidFill>
                          <a:highlight>
                            <a:srgbClr val="F4CCCC"/>
                          </a:highlight>
                        </a:rPr>
                        <a:t>Situation (motivo)</a:t>
                      </a:r>
                      <a:endParaRPr sz="1600">
                        <a:solidFill>
                          <a:srgbClr val="666666"/>
                        </a:solidFill>
                        <a:highlight>
                          <a:srgbClr val="F4CCCC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presentarsi e verificare di parlare con l'interlocutore giusto;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identificare il pz con nome e cognome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identificare il PROBLEMA principale del paziente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810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666666"/>
                          </a:solidFill>
                          <a:highlight>
                            <a:srgbClr val="00FFFF"/>
                          </a:highlight>
                        </a:rPr>
                        <a:t>B</a:t>
                      </a:r>
                      <a:endParaRPr sz="1600">
                        <a:solidFill>
                          <a:srgbClr val="666666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666666"/>
                          </a:solidFill>
                          <a:highlight>
                            <a:srgbClr val="00FFFF"/>
                          </a:highlight>
                        </a:rPr>
                        <a:t>Background (contesto)</a:t>
                      </a:r>
                      <a:endParaRPr sz="1600">
                        <a:solidFill>
                          <a:srgbClr val="666666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ANAMNESI remota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motivo ingresso e anamnesi recente 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17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</a:rPr>
                        <a:t>A</a:t>
                      </a:r>
                      <a:endParaRPr sz="1600">
                        <a:solidFill>
                          <a:srgbClr val="666666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666666"/>
                          </a:solidFill>
                          <a:highlight>
                            <a:srgbClr val="FFFF00"/>
                          </a:highlight>
                        </a:rPr>
                        <a:t>Assessment (come è ora )</a:t>
                      </a:r>
                      <a:endParaRPr sz="1600">
                        <a:solidFill>
                          <a:srgbClr val="666666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pv e segni vitali ed eventuali tp di supporto alle funzioni vitali ( ABC)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DISABILITY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EXPOSURE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23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666666"/>
                          </a:solidFill>
                          <a:highlight>
                            <a:srgbClr val="93C47D"/>
                          </a:highlight>
                        </a:rPr>
                        <a:t>R</a:t>
                      </a:r>
                      <a:endParaRPr sz="1600">
                        <a:solidFill>
                          <a:srgbClr val="666666"/>
                        </a:solidFill>
                        <a:highlight>
                          <a:srgbClr val="93C47D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>
                          <a:solidFill>
                            <a:srgbClr val="666666"/>
                          </a:solidFill>
                          <a:highlight>
                            <a:srgbClr val="93C47D"/>
                          </a:highlight>
                        </a:rPr>
                        <a:t>recommendation (cosa c’è da fare)</a:t>
                      </a:r>
                      <a:endParaRPr sz="1600">
                        <a:solidFill>
                          <a:srgbClr val="666666"/>
                        </a:solidFill>
                        <a:highlight>
                          <a:srgbClr val="93C47D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DICHIARARE ESPLICITAMENTE CIò CHE SI CHIEDE di fare: che cosa ? entro quando?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600"/>
                        <a:buChar char="●"/>
                      </a:pPr>
                      <a:r>
                        <a:rPr lang="it" sz="1600">
                          <a:solidFill>
                            <a:srgbClr val="FFFFFF"/>
                          </a:solidFill>
                        </a:rPr>
                        <a:t>cosa è rimasto da fare, cosa è rimasto da verificare, da provare.. </a:t>
                      </a:r>
                      <a:endParaRPr sz="1600">
                        <a:solidFill>
                          <a:srgbClr val="FFFFFF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8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Esempio</a:t>
            </a:r>
            <a:r>
              <a:rPr lang="it"/>
              <a:t> </a:t>
            </a:r>
            <a:endParaRPr sz="3100"/>
          </a:p>
        </p:txBody>
      </p:sp>
      <p:sp>
        <p:nvSpPr>
          <p:cNvPr id="133" name="Google Shape;133;p28"/>
          <p:cNvSpPr txBox="1"/>
          <p:nvPr/>
        </p:nvSpPr>
        <p:spPr>
          <a:xfrm>
            <a:off x="0" y="1737425"/>
            <a:ext cx="8962500" cy="40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1100"/>
              <a:t>“</a:t>
            </a:r>
            <a:r>
              <a:rPr i="1" lang="it" sz="1100">
                <a:highlight>
                  <a:srgbClr val="F4CCCC"/>
                </a:highlight>
              </a:rPr>
              <a:t>Il pz I.M. ha 36 anni ed è ricoverato da 3 gg, entra per polmonite bilaterale da Covid.</a:t>
            </a:r>
            <a:r>
              <a:rPr i="1" lang="it" sz="1100"/>
              <a:t> </a:t>
            </a:r>
            <a:endParaRPr i="1" sz="1100"/>
          </a:p>
          <a:p>
            <a:pPr indent="0" lvl="0" marL="45720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i="1" lang="it" sz="1100">
                <a:highlight>
                  <a:srgbClr val="00FFFF"/>
                </a:highlight>
              </a:rPr>
              <a:t>Non ha patologie pregresse note, non è di nazionalità italiana, non c’è barriera linguistica grave</a:t>
            </a:r>
            <a:r>
              <a:rPr i="1" lang="it" sz="1100"/>
              <a:t>, comprende bene, non sempre riesce ad esprimersi, la famiglia con cui convive è composta da altri 4 membri, tutti positivi al Covid-19, in buone condizioni di salute. I</a:t>
            </a:r>
            <a:r>
              <a:rPr i="1" lang="it" sz="1100">
                <a:highlight>
                  <a:srgbClr val="00FFFF"/>
                </a:highlight>
              </a:rPr>
              <a:t>l motivo del ricovero è il peggioramento delle sue condizioni con febbre, diarrea e dispnea ingravescente</a:t>
            </a:r>
            <a:r>
              <a:rPr i="1" lang="it" sz="1100"/>
              <a:t>, in pronto soccorso la ventilazione  stata supportata da 02 terapia con VM al 50% con Spo2 90% , aveva già iniziato terapia con antivirale e cortisonici dopo consulenza infettivologica, eseguita in pronto soccorso. L’infettivologo ha anche prescritto un antiparassitario per probabile </a:t>
            </a:r>
            <a:r>
              <a:rPr i="1" lang="it" sz="1100">
                <a:highlight>
                  <a:srgbClr val="00FFFF"/>
                </a:highlight>
              </a:rPr>
              <a:t>parassitosi intestinale slatentizzata dai cortisonici</a:t>
            </a:r>
            <a:r>
              <a:rPr i="1" lang="it" sz="1100"/>
              <a:t>. </a:t>
            </a:r>
            <a:r>
              <a:rPr i="1" lang="it" sz="1100">
                <a:highlight>
                  <a:srgbClr val="00FFFF"/>
                </a:highlight>
              </a:rPr>
              <a:t>Non riferisce allergie a farmaci. </a:t>
            </a:r>
            <a:endParaRPr i="1" sz="1100">
              <a:highlight>
                <a:srgbClr val="00FFFF"/>
              </a:highlight>
            </a:endParaRPr>
          </a:p>
          <a:p>
            <a:pPr indent="0" lvl="0" marL="45720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i="1" lang="it" sz="1100"/>
              <a:t>Al momento è </a:t>
            </a:r>
            <a:r>
              <a:rPr i="1" lang="it" sz="1100">
                <a:highlight>
                  <a:srgbClr val="FFFF00"/>
                </a:highlight>
              </a:rPr>
              <a:t>vigile, orientato e abbastanza collaborante,</a:t>
            </a:r>
            <a:r>
              <a:rPr i="1" lang="it" sz="1100"/>
              <a:t> a causa della desaturazione anche in ventimask è stata posizionata C</a:t>
            </a:r>
            <a:r>
              <a:rPr i="1" lang="it" sz="1100">
                <a:highlight>
                  <a:srgbClr val="FFFF00"/>
                </a:highlight>
              </a:rPr>
              <a:t>PAP con fio2 85% e peep 2,5 e la saturazione è comunque non oltre 91% </a:t>
            </a:r>
            <a:r>
              <a:rPr i="1" lang="it" sz="1100"/>
              <a:t>con p/f all’emogasanalisi di 0.7, al momento </a:t>
            </a:r>
            <a:r>
              <a:rPr i="1" lang="it" sz="1100">
                <a:highlight>
                  <a:srgbClr val="FFFF00"/>
                </a:highlight>
              </a:rPr>
              <a:t>non ha la febbre, l’emodinamica è stabile </a:t>
            </a:r>
            <a:r>
              <a:rPr i="1" lang="it" sz="1100"/>
              <a:t>e la pressione  misurata in modo cruenta con catetere in arteria radiale dx, ha </a:t>
            </a:r>
            <a:r>
              <a:rPr i="1" lang="it" sz="1100">
                <a:highlight>
                  <a:srgbClr val="FFFF00"/>
                </a:highlight>
              </a:rPr>
              <a:t>il cv la diuresi è buona</a:t>
            </a:r>
            <a:r>
              <a:rPr i="1" lang="it" sz="1100"/>
              <a:t> finora ha urinato circa 900, le </a:t>
            </a:r>
            <a:r>
              <a:rPr i="1" lang="it" sz="1100">
                <a:highlight>
                  <a:srgbClr val="FFFF00"/>
                </a:highlight>
              </a:rPr>
              <a:t>urine sono normocromiche, non ha lesioni cutanee, non presenta né edemi, né marezzatura. Non presenta diarrea da ieri pomeriggio, in corso ci sono esami colturali delle feci, oltre al parassitologico e al clostridium. </a:t>
            </a:r>
            <a:r>
              <a:rPr i="1" lang="it" sz="1100"/>
              <a:t> Non si sta alimentando per os, per la grave desaturazione non appena si disconnette da CPAP, è riuscito a </a:t>
            </a:r>
            <a:r>
              <a:rPr i="1" lang="it" sz="1100">
                <a:highlight>
                  <a:srgbClr val="FFFF00"/>
                </a:highlight>
              </a:rPr>
              <a:t>bere pochi sorsi d’acqua</a:t>
            </a:r>
            <a:r>
              <a:rPr i="1" lang="it" sz="1100"/>
              <a:t>, </a:t>
            </a:r>
            <a:r>
              <a:rPr i="1" lang="it" sz="1100">
                <a:highlight>
                  <a:srgbClr val="FFFF00"/>
                </a:highlight>
              </a:rPr>
              <a:t>ha npt </a:t>
            </a:r>
            <a:r>
              <a:rPr i="1" lang="it" sz="1100"/>
              <a:t>in corso, la</a:t>
            </a:r>
            <a:r>
              <a:rPr i="1" lang="it" sz="1100">
                <a:highlight>
                  <a:srgbClr val="FFFF00"/>
                </a:highlight>
              </a:rPr>
              <a:t> glicemia è sotto controllo</a:t>
            </a:r>
            <a:r>
              <a:rPr i="1" lang="it" sz="1100"/>
              <a:t>. Continua la terapia a</a:t>
            </a:r>
            <a:r>
              <a:rPr i="1" lang="it" sz="1100">
                <a:highlight>
                  <a:srgbClr val="FFFF00"/>
                </a:highlight>
              </a:rPr>
              <a:t>ntivirale ev, cortisonica,</a:t>
            </a:r>
            <a:r>
              <a:rPr i="1" lang="it" sz="1100"/>
              <a:t> associata a </a:t>
            </a:r>
            <a:r>
              <a:rPr i="1" lang="it" sz="1100">
                <a:highlight>
                  <a:srgbClr val="FFFF00"/>
                </a:highlight>
              </a:rPr>
              <a:t>liquidi</a:t>
            </a:r>
            <a:r>
              <a:rPr i="1" lang="it" sz="1100"/>
              <a:t> di supporto ed </a:t>
            </a:r>
            <a:r>
              <a:rPr i="1" lang="it" sz="1100">
                <a:highlight>
                  <a:srgbClr val="FFFF00"/>
                </a:highlight>
              </a:rPr>
              <a:t>eparina</a:t>
            </a:r>
            <a:r>
              <a:rPr i="1" lang="it" sz="1100"/>
              <a:t> a bpm. </a:t>
            </a:r>
            <a:endParaRPr i="1" sz="1100"/>
          </a:p>
          <a:p>
            <a:pPr indent="0" lvl="0" marL="45720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i="1" lang="it" sz="1100"/>
              <a:t>E’ stato richiesto un </a:t>
            </a:r>
            <a:r>
              <a:rPr i="1" lang="it" sz="1100">
                <a:highlight>
                  <a:srgbClr val="B6D7A8"/>
                </a:highlight>
              </a:rPr>
              <a:t>rx torace urgente al letto che non ha ancora eseguito, </a:t>
            </a:r>
            <a:r>
              <a:rPr i="1" lang="it" sz="1100"/>
              <a:t>è stata aumentata la Fio2 a 100% ed è da r</a:t>
            </a:r>
            <a:r>
              <a:rPr i="1" lang="it" sz="1100">
                <a:highlight>
                  <a:srgbClr val="B6D7A8"/>
                </a:highlight>
              </a:rPr>
              <a:t>ipetere un emogasanalisi</a:t>
            </a:r>
            <a:r>
              <a:rPr i="1" lang="it" sz="1100"/>
              <a:t> fra 2 h circa.” </a:t>
            </a:r>
            <a:endParaRPr sz="1100"/>
          </a:p>
          <a:p>
            <a:pPr indent="0" lvl="0" marL="91440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4" name="Google Shape;13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2961" y="362886"/>
            <a:ext cx="2243612" cy="158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