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5"/>
    <p:sldMasterId id="214748367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y="5143500" cx="9144000"/>
  <p:notesSz cx="6858000" cy="9144000"/>
  <p:embeddedFontLst>
    <p:embeddedFont>
      <p:font typeface="Robo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AEB77A6-963C-4F77-B53B-63288AC40841}">
  <a:tblStyle styleId="{CAEB77A6-963C-4F77-B53B-63288AC4084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5FE6EADC-5D91-4868-B33F-58DF4D7A7A5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11" Type="http://schemas.openxmlformats.org/officeDocument/2006/relationships/slide" Target="slides/slide4.xml"/><Relationship Id="rId22" Type="http://schemas.openxmlformats.org/officeDocument/2006/relationships/font" Target="fonts/Roboto-boldItalic.fntdata"/><Relationship Id="rId10" Type="http://schemas.openxmlformats.org/officeDocument/2006/relationships/slide" Target="slides/slide3.xml"/><Relationship Id="rId21" Type="http://schemas.openxmlformats.org/officeDocument/2006/relationships/font" Target="fonts/Roboto-italic.fntdata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19" Type="http://schemas.openxmlformats.org/officeDocument/2006/relationships/font" Target="fonts/Roboto-regular.fntdata"/><Relationship Id="rId6" Type="http://schemas.openxmlformats.org/officeDocument/2006/relationships/slideMaster" Target="slideMasters/slideMaster2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46d66eae8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b46d66eae8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b46d66eae8_0_3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b46d66eae8_0_3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b46d66eae8_0_3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b46d66eae8_0_3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46d66eae8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46d66eae8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b46d66eae8_0_1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b46d66eae8_0_1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b46d66eae8_0_2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b46d66eae8_0_2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46d66eae8_0_2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b46d66eae8_0_2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b46d66eae8_0_2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b46d66eae8_0_2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b46d66eae8_0_2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b46d66eae8_0_2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b46d66eae8_0_2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b46d66eae8_0_2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46d66eae8_0_3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46d66eae8_0_3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4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4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2" name="Google Shape;62;p1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7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4" name="Google Shape;74;p17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5" name="Google Shape;75;p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8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8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80" name="Google Shape;80;p1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9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9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9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1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4" name="Google Shape;94;p21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2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101" name="Google Shape;101;p2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4" name="Google Shape;104;p23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5" name="Google Shape;105;p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ocs.google.com/presentation/d/1IufxWsZehqpPINQlHxgIv-7Xw4Wj59wR1BbzX2DeGHs/edit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5"/>
          <p:cNvSpPr txBox="1"/>
          <p:nvPr>
            <p:ph type="ctrTitle"/>
          </p:nvPr>
        </p:nvSpPr>
        <p:spPr>
          <a:xfrm>
            <a:off x="390525" y="1819275"/>
            <a:ext cx="44262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INSUFFICIENZA RESPIRATORIA </a:t>
            </a:r>
            <a:r>
              <a:rPr lang="it"/>
              <a:t> </a:t>
            </a:r>
            <a:endParaRPr/>
          </a:p>
        </p:txBody>
      </p:sp>
      <p:sp>
        <p:nvSpPr>
          <p:cNvPr id="113" name="Google Shape;113;p25"/>
          <p:cNvSpPr txBox="1"/>
          <p:nvPr>
            <p:ph idx="1" type="subTitle"/>
          </p:nvPr>
        </p:nvSpPr>
        <p:spPr>
          <a:xfrm>
            <a:off x="390525" y="2789125"/>
            <a:ext cx="4529400" cy="185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  <a:buSzPts val="1018"/>
              <a:buNone/>
            </a:pPr>
            <a:r>
              <a:rPr lang="it" sz="169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classificazione, </a:t>
            </a:r>
            <a:r>
              <a:rPr lang="it" sz="1695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semeiotica, eziologia, assistenza</a:t>
            </a:r>
            <a:endParaRPr sz="169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7113" y="1578600"/>
            <a:ext cx="2770362" cy="1986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5"/>
          <p:cNvSpPr txBox="1"/>
          <p:nvPr/>
        </p:nvSpPr>
        <p:spPr>
          <a:xfrm>
            <a:off x="5177125" y="3777075"/>
            <a:ext cx="30000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Danese Carlotta - Coordinate Dh Multidisciplinare e pneumologia interventistica Ravenna</a:t>
            </a:r>
            <a:endParaRPr sz="12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Manca Francesca - Infermiere Medicina D’urgenza Ravenna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4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 ASSISTENZA : E EXPOSURE     </a:t>
            </a:r>
            <a:endParaRPr sz="3100"/>
          </a:p>
        </p:txBody>
      </p:sp>
      <p:sp>
        <p:nvSpPr>
          <p:cNvPr id="172" name="Google Shape;172;p34"/>
          <p:cNvSpPr txBox="1"/>
          <p:nvPr/>
        </p:nvSpPr>
        <p:spPr>
          <a:xfrm>
            <a:off x="550025" y="1789050"/>
            <a:ext cx="8222100" cy="14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it" sz="2100"/>
              <a:t>Testa piedi: edemi?,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it" sz="2100"/>
              <a:t>Tempo riempimento capillare,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it" sz="2100"/>
              <a:t>colorito e temperatura cute</a:t>
            </a:r>
            <a:endParaRPr sz="21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  <p:pic>
        <p:nvPicPr>
          <p:cNvPr id="173" name="Google Shape;173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99125" y="2247600"/>
            <a:ext cx="2474739" cy="155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5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 ASSISTENZA : </a:t>
            </a:r>
            <a:endParaRPr sz="3100"/>
          </a:p>
        </p:txBody>
      </p:sp>
      <p:sp>
        <p:nvSpPr>
          <p:cNvPr id="179" name="Google Shape;179;p35"/>
          <p:cNvSpPr txBox="1"/>
          <p:nvPr/>
        </p:nvSpPr>
        <p:spPr>
          <a:xfrm>
            <a:off x="550025" y="1789050"/>
            <a:ext cx="8222100" cy="25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300"/>
              <a:t>se pz stabile prepararsi ad accompagnarlo per altri indagini diagnostiche:</a:t>
            </a:r>
            <a:endParaRPr sz="2300"/>
          </a:p>
          <a:p>
            <a:pPr indent="-3746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-"/>
            </a:pPr>
            <a:r>
              <a:rPr lang="it" sz="2300"/>
              <a:t>rx torace</a:t>
            </a:r>
            <a:endParaRPr sz="2300"/>
          </a:p>
          <a:p>
            <a:pPr indent="-3746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-"/>
            </a:pPr>
            <a:r>
              <a:rPr lang="it" sz="2300"/>
              <a:t>tc torace ( x embolia)</a:t>
            </a:r>
            <a:endParaRPr sz="2300"/>
          </a:p>
          <a:p>
            <a:pPr indent="-37465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Char char="-"/>
            </a:pPr>
            <a:r>
              <a:rPr lang="it" sz="2300"/>
              <a:t>ecodoppler ( x trombosi) </a:t>
            </a:r>
            <a:endParaRPr sz="23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</p:txBody>
      </p:sp>
      <p:pic>
        <p:nvPicPr>
          <p:cNvPr id="180" name="Google Shape;180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21788" y="2486125"/>
            <a:ext cx="2352675" cy="194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6"/>
          <p:cNvSpPr txBox="1"/>
          <p:nvPr>
            <p:ph type="title"/>
          </p:nvPr>
        </p:nvSpPr>
        <p:spPr>
          <a:xfrm>
            <a:off x="412400" y="773125"/>
            <a:ext cx="50925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 INSUFFICIENZA RESPIRATORIA </a:t>
            </a:r>
            <a:endParaRPr sz="3100"/>
          </a:p>
        </p:txBody>
      </p:sp>
      <p:sp>
        <p:nvSpPr>
          <p:cNvPr id="121" name="Google Shape;121;p26"/>
          <p:cNvSpPr txBox="1"/>
          <p:nvPr/>
        </p:nvSpPr>
        <p:spPr>
          <a:xfrm>
            <a:off x="481675" y="2081475"/>
            <a:ext cx="7999200" cy="31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/>
              <a:t>per insufficienza respiratoria si intende quella condizione in cui il sistema respiratorio non è in grado di adempiere alla funzione di scambio dei gas, cioè l’ossigenazione e/o l’eliminazione dell’anidride carbonica del sangue venoso misto.</a:t>
            </a:r>
            <a:endParaRPr sz="1700"/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/>
              <a:t>Nei parametri che identificano insufficienza resp., unitamente alla clinica e alle patologie pregresse, vi è almeno uno tra:</a:t>
            </a:r>
            <a:endParaRPr sz="1700"/>
          </a:p>
          <a:p>
            <a:pPr indent="-33655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it" sz="1700"/>
              <a:t>PaO2 &lt; 60 mmHg ( all’ega)</a:t>
            </a:r>
            <a:endParaRPr sz="1700"/>
          </a:p>
          <a:p>
            <a:pPr indent="-33655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it" sz="1700"/>
              <a:t>PaCO2 &gt; 45 mmHg ( all’ega)</a:t>
            </a:r>
            <a:endParaRPr sz="1700"/>
          </a:p>
          <a:p>
            <a:pPr indent="-33655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it" sz="1700"/>
              <a:t>SpO2 &lt; 90 % </a:t>
            </a:r>
            <a:endParaRPr sz="1700"/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122" name="Google Shape;12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17900" y="267502"/>
            <a:ext cx="4162975" cy="1778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7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CLASSIFICAZIONE </a:t>
            </a:r>
            <a:endParaRPr sz="3100"/>
          </a:p>
        </p:txBody>
      </p:sp>
      <p:graphicFrame>
        <p:nvGraphicFramePr>
          <p:cNvPr id="128" name="Google Shape;128;p27"/>
          <p:cNvGraphicFramePr/>
          <p:nvPr/>
        </p:nvGraphicFramePr>
        <p:xfrm>
          <a:off x="412400" y="1950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{CAEB77A6-963C-4F77-B53B-63288AC40841}</a:tableStyleId>
              </a:tblPr>
              <a:tblGrid>
                <a:gridCol w="1993550"/>
                <a:gridCol w="1993550"/>
                <a:gridCol w="1993550"/>
                <a:gridCol w="1993550"/>
              </a:tblGrid>
              <a:tr h="9205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600"/>
                        <a:t>ACUTA</a:t>
                      </a:r>
                      <a:endParaRPr sz="1600"/>
                    </a:p>
                  </a:txBody>
                  <a:tcPr marT="63500" marB="63500" marR="63500" marL="63500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600"/>
                        <a:t>CRONICA</a:t>
                      </a:r>
                      <a:endParaRPr sz="1600"/>
                    </a:p>
                  </a:txBody>
                  <a:tcPr marT="63500" marB="63500" marR="63500" marL="63500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600"/>
                        <a:t>IPOSSIEMICA</a:t>
                      </a:r>
                      <a:endParaRPr sz="1600"/>
                    </a:p>
                  </a:txBody>
                  <a:tcPr marT="63500" marB="63500" marR="63500" marL="63500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600"/>
                        <a:t>IPOSSIEMICA E IPERCAPNICA</a:t>
                      </a:r>
                      <a:endParaRPr sz="1600"/>
                    </a:p>
                  </a:txBody>
                  <a:tcPr marT="63500" marB="63500" marR="63500" marL="63500" anchor="ctr"/>
                </a:tc>
              </a:tr>
              <a:tr h="18907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it"/>
                        <a:t>rapida insorgenza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it"/>
                        <a:t>uso muscoli resp accessori</a:t>
                      </a:r>
                      <a:endParaRPr/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it"/>
                        <a:t>insorgenza tardiva e progressiva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-"/>
                      </a:pPr>
                      <a:r>
                        <a:rPr lang="it"/>
                        <a:t>associata a patologie croniche ( bpco)</a:t>
                      </a:r>
                      <a:endParaRPr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-172549" lvl="0" marL="179999" marR="1574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Char char="-"/>
                      </a:pPr>
                      <a:r>
                        <a:rPr lang="it" sz="1300"/>
                        <a:t>PaO2 &lt; 60 mmHg ( all’ega)</a:t>
                      </a:r>
                      <a:endParaRPr sz="1300"/>
                    </a:p>
                    <a:p>
                      <a:pPr indent="-172549" lvl="0" marL="179999" marR="352425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Char char="-"/>
                      </a:pPr>
                      <a:r>
                        <a:rPr lang="it" sz="1300"/>
                        <a:t>spO2&lt; 90% in aa </a:t>
                      </a:r>
                      <a:endParaRPr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-264500" lvl="0" marL="361950" marR="1574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Char char="-"/>
                      </a:pPr>
                      <a:r>
                        <a:rPr lang="it" sz="1300"/>
                        <a:t>PaO2 &lt; 60 mmHg ( all’ega)</a:t>
                      </a:r>
                      <a:endParaRPr sz="1300"/>
                    </a:p>
                    <a:p>
                      <a:pPr indent="-264500" lvl="0" marL="361950" marR="352425" rtl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Char char="-"/>
                      </a:pPr>
                      <a:r>
                        <a:rPr lang="it" sz="1300"/>
                        <a:t>PaCO2 &gt; 45 mmHg ( all’ega)</a:t>
                      </a:r>
                      <a:endParaRPr sz="1300"/>
                    </a:p>
                    <a:p>
                      <a:pPr indent="-181950" lvl="0" marL="361950" marR="352425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8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 SEGNI E SINTOMI</a:t>
            </a:r>
            <a:endParaRPr sz="3100"/>
          </a:p>
        </p:txBody>
      </p:sp>
      <p:sp>
        <p:nvSpPr>
          <p:cNvPr id="134" name="Google Shape;134;p28"/>
          <p:cNvSpPr txBox="1"/>
          <p:nvPr/>
        </p:nvSpPr>
        <p:spPr>
          <a:xfrm>
            <a:off x="412400" y="1771850"/>
            <a:ext cx="8222100" cy="3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it" sz="1700"/>
              <a:t>irrequietezza, agitazione, sonnolenza, smania, riduzione memoria, alterazione coscienza, sopore</a:t>
            </a:r>
            <a:endParaRPr sz="1700"/>
          </a:p>
          <a:p>
            <a:pPr indent="-33655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it" sz="1700"/>
              <a:t>cefalea</a:t>
            </a:r>
            <a:endParaRPr sz="1700"/>
          </a:p>
          <a:p>
            <a:pPr indent="-33655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it" sz="1700"/>
              <a:t>tachicardia</a:t>
            </a:r>
            <a:endParaRPr sz="1700"/>
          </a:p>
          <a:p>
            <a:pPr indent="-33655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it" sz="1700"/>
              <a:t>ipertensione</a:t>
            </a:r>
            <a:endParaRPr sz="1700"/>
          </a:p>
          <a:p>
            <a:pPr indent="-33655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it" sz="1700"/>
              <a:t>cianosi</a:t>
            </a:r>
            <a:endParaRPr sz="1700"/>
          </a:p>
          <a:p>
            <a:pPr indent="-33655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it" sz="1700"/>
              <a:t>oliguria</a:t>
            </a:r>
            <a:endParaRPr sz="1700"/>
          </a:p>
          <a:p>
            <a:pPr indent="-33655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it" sz="1700"/>
              <a:t>edemi</a:t>
            </a:r>
            <a:endParaRPr sz="1700"/>
          </a:p>
          <a:p>
            <a:pPr indent="-33655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it" sz="1700"/>
              <a:t>pallore / rossore</a:t>
            </a:r>
            <a:endParaRPr sz="1700"/>
          </a:p>
          <a:p>
            <a:pPr indent="-33655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it" sz="1700"/>
              <a:t>cute fredda / sudorazione</a:t>
            </a:r>
            <a:endParaRPr sz="17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9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 CAUSE</a:t>
            </a:r>
            <a:endParaRPr sz="3100"/>
          </a:p>
        </p:txBody>
      </p:sp>
      <p:graphicFrame>
        <p:nvGraphicFramePr>
          <p:cNvPr id="140" name="Google Shape;140;p29"/>
          <p:cNvGraphicFramePr/>
          <p:nvPr/>
        </p:nvGraphicFramePr>
        <p:xfrm>
          <a:off x="412400" y="19069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{5FE6EADC-5D91-4868-B33F-58DF4D7A7A5E}</a:tableStyleId>
              </a:tblPr>
              <a:tblGrid>
                <a:gridCol w="4111050"/>
                <a:gridCol w="4111050"/>
              </a:tblGrid>
              <a:tr h="6466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600"/>
                        <a:t>intrapolmonari ( respiratorie e cardiovascolari)</a:t>
                      </a:r>
                      <a:endParaRPr sz="16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600"/>
                        <a:t>extrapolmonari</a:t>
                      </a:r>
                      <a:endParaRPr sz="16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84725">
                <a:tc>
                  <a:txBody>
                    <a:bodyPr/>
                    <a:lstStyle/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Char char="-"/>
                      </a:pPr>
                      <a:r>
                        <a:rPr lang="it" sz="1600"/>
                        <a:t>ards </a:t>
                      </a:r>
                      <a:endParaRPr sz="1600"/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Char char="-"/>
                      </a:pPr>
                      <a:r>
                        <a:rPr lang="it" sz="1600"/>
                        <a:t>asma</a:t>
                      </a:r>
                      <a:endParaRPr sz="1600"/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Char char="-"/>
                      </a:pPr>
                      <a:r>
                        <a:rPr lang="it" sz="1600"/>
                        <a:t>bronchite</a:t>
                      </a:r>
                      <a:endParaRPr sz="1600"/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Char char="-"/>
                      </a:pPr>
                      <a:r>
                        <a:rPr lang="it" sz="1600"/>
                        <a:t>polmonite batterica/ virale</a:t>
                      </a:r>
                      <a:endParaRPr sz="1600"/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Char char="-"/>
                      </a:pPr>
                      <a:r>
                        <a:rPr lang="it" sz="1600"/>
                        <a:t>bpco</a:t>
                      </a:r>
                      <a:endParaRPr sz="1600"/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Char char="-"/>
                      </a:pPr>
                      <a:r>
                        <a:rPr lang="it" sz="1600"/>
                        <a:t>embolia polmonare</a:t>
                      </a:r>
                      <a:endParaRPr sz="1600"/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Char char="-"/>
                      </a:pPr>
                      <a:r>
                        <a:rPr lang="it" sz="1600"/>
                        <a:t>pnx</a:t>
                      </a:r>
                      <a:endParaRPr sz="1600"/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Char char="-"/>
                      </a:pPr>
                      <a:r>
                        <a:rPr lang="it" sz="1600"/>
                        <a:t>edema polmonare </a:t>
                      </a:r>
                      <a:endParaRPr sz="16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Char char="-"/>
                      </a:pPr>
                      <a:r>
                        <a:rPr lang="it" sz="1600"/>
                        <a:t>trauma</a:t>
                      </a:r>
                      <a:endParaRPr sz="1600"/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Char char="-"/>
                      </a:pPr>
                      <a:r>
                        <a:rPr lang="it" sz="1600"/>
                        <a:t>obesità</a:t>
                      </a:r>
                      <a:endParaRPr sz="1600"/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Char char="-"/>
                      </a:pPr>
                      <a:r>
                        <a:rPr lang="it" sz="1600"/>
                        <a:t>ostruzione vie resp</a:t>
                      </a:r>
                      <a:endParaRPr sz="1600"/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Char char="-"/>
                      </a:pPr>
                      <a:r>
                        <a:rPr lang="it" sz="1600"/>
                        <a:t>intossicazione acuta</a:t>
                      </a:r>
                      <a:endParaRPr sz="1600"/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Char char="-"/>
                      </a:pPr>
                      <a:r>
                        <a:rPr lang="it" sz="1600"/>
                        <a:t>miastenia da distrofia muscolare ( sm, sla)</a:t>
                      </a:r>
                      <a:endParaRPr sz="1600"/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Char char="-"/>
                      </a:pPr>
                      <a:r>
                        <a:rPr lang="it" sz="1600"/>
                        <a:t>lesioni encefaliche</a:t>
                      </a:r>
                      <a:endParaRPr sz="1600"/>
                    </a:p>
                    <a:p>
                      <a:pPr indent="-3302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600"/>
                        <a:buChar char="-"/>
                      </a:pPr>
                      <a:r>
                        <a:rPr lang="it" sz="1600"/>
                        <a:t>inalazione di tossici</a:t>
                      </a:r>
                      <a:endParaRPr sz="16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0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 ASSISTENZA : A AIRWAY  </a:t>
            </a:r>
            <a:endParaRPr sz="3100"/>
          </a:p>
        </p:txBody>
      </p:sp>
      <p:sp>
        <p:nvSpPr>
          <p:cNvPr id="146" name="Google Shape;146;p30"/>
          <p:cNvSpPr txBox="1"/>
          <p:nvPr/>
        </p:nvSpPr>
        <p:spPr>
          <a:xfrm>
            <a:off x="412400" y="1789050"/>
            <a:ext cx="8222100" cy="30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/>
              <a:t>Se il paziente parla le vie aeree sono pervie ed è </a:t>
            </a:r>
            <a:r>
              <a:rPr lang="it" sz="2400" u="sng"/>
              <a:t>vigile</a:t>
            </a:r>
            <a:r>
              <a:rPr lang="it" sz="2400"/>
              <a:t>, accertare lo stato di agitazione ( più è agitato e irrequieto e riferisce fame d’aria più l’insuff. resp è grave). </a:t>
            </a:r>
            <a:endParaRPr sz="24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/>
              <a:t>Se pz </a:t>
            </a:r>
            <a:r>
              <a:rPr lang="it" sz="2400" u="sng"/>
              <a:t>soporoso</a:t>
            </a:r>
            <a:r>
              <a:rPr lang="it" sz="2400"/>
              <a:t> garantire </a:t>
            </a:r>
            <a:r>
              <a:rPr lang="it" sz="2400" u="sng"/>
              <a:t>pervietà</a:t>
            </a:r>
            <a:r>
              <a:rPr lang="it" sz="2400"/>
              <a:t> se necessario con presidi ( guedel o rinofaringea) se necessario aspirare secrezioni </a:t>
            </a:r>
            <a:endParaRPr sz="2400"/>
          </a:p>
          <a:p>
            <a:pPr indent="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1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 ASSISTENZA : B BREATHING</a:t>
            </a:r>
            <a:endParaRPr sz="3100"/>
          </a:p>
        </p:txBody>
      </p:sp>
      <p:sp>
        <p:nvSpPr>
          <p:cNvPr id="152" name="Google Shape;152;p31"/>
          <p:cNvSpPr txBox="1"/>
          <p:nvPr/>
        </p:nvSpPr>
        <p:spPr>
          <a:xfrm>
            <a:off x="412400" y="1789050"/>
            <a:ext cx="8222100" cy="38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/>
              <a:t>monitorare f</a:t>
            </a:r>
            <a:r>
              <a:rPr lang="it" sz="1500" u="sng"/>
              <a:t>r e spO2,</a:t>
            </a:r>
            <a:r>
              <a:rPr lang="it" sz="1500"/>
              <a:t> valutare la </a:t>
            </a:r>
            <a:r>
              <a:rPr lang="it" sz="1500" u="sng"/>
              <a:t>qualità</a:t>
            </a:r>
            <a:r>
              <a:rPr lang="it" sz="1500"/>
              <a:t> del respiro: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it" sz="1500"/>
              <a:t>bradipnea, segno di insuff resp grave ed imminente arresto resp / acc 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it" sz="1500"/>
              <a:t>tachipnea, può essere secondaria a ipossiemia, con iperventilazione pz cerca di immettere più O2 e smaltire più CO2 ma con  scarso risultato, di solito espansione toracica superficiale, si rischia di trattenere troppa Co2 non espirando efficacemente 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it" sz="1500"/>
              <a:t>retrazione muscoli respiratori accessori e alitamento pinne nasali 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it" sz="1500"/>
              <a:t>espansione asimmetrica del torace ( scoprire il pz!)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it" sz="1500"/>
              <a:t>posizione a tripode ( busto piegato in avanti e mani sulle ginocchia) 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it" sz="1500"/>
              <a:t>rumori respiratori ( assenza unilaterale, rantoli, sibili, ostruzione da secrezioni …)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it" sz="1500"/>
              <a:t>escreato ( qualità e quantità es. schiumoso bianco epa? giallo/verde denso polmonite?)</a:t>
            </a:r>
            <a:endParaRPr sz="15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/>
              <a:t>FORNIRE </a:t>
            </a:r>
            <a:r>
              <a:rPr lang="it" sz="1500" u="sng">
                <a:solidFill>
                  <a:schemeClr val="hlink"/>
                </a:solidFill>
                <a:hlinkClick r:id="rId3"/>
              </a:rPr>
              <a:t>02 TP</a:t>
            </a:r>
            <a:r>
              <a:rPr lang="it" sz="1500"/>
              <a:t> PER AVERE UNA SPO2 SODDISFACENTE IN BASE ALLA STORIA CLINICA DEL PZ IN BASE A PRESCRIZIONE MEDICA E CON PRESIDIO PIù ADEGUATO. </a:t>
            </a:r>
            <a:endParaRPr sz="1500"/>
          </a:p>
          <a:p>
            <a:pPr indent="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2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 ASSISTENZA : C CIRCULATION    </a:t>
            </a:r>
            <a:endParaRPr sz="3100"/>
          </a:p>
        </p:txBody>
      </p:sp>
      <p:sp>
        <p:nvSpPr>
          <p:cNvPr id="158" name="Google Shape;158;p32"/>
          <p:cNvSpPr txBox="1"/>
          <p:nvPr/>
        </p:nvSpPr>
        <p:spPr>
          <a:xfrm>
            <a:off x="412400" y="1789050"/>
            <a:ext cx="82221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it" sz="1900"/>
              <a:t>monitorare fc e pa,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it" sz="1900"/>
              <a:t>ega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it" sz="1900"/>
              <a:t>distensione venosa giugulare?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it" sz="1900"/>
              <a:t>reperire accesso venoso e prelevare campioni per esami ematochimici su indicazione medica ( pt, ptt, n-probnp, tnt, emocromo, elettroliti, ddmero, colturali, ag urinari…)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it" sz="1900"/>
              <a:t>diuresi ( posizionare cv )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</p:txBody>
      </p:sp>
      <p:pic>
        <p:nvPicPr>
          <p:cNvPr id="159" name="Google Shape;159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50148" y="3509273"/>
            <a:ext cx="2580350" cy="136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3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 ASSISTENZA : D DISABILITY    </a:t>
            </a:r>
            <a:endParaRPr sz="3100"/>
          </a:p>
        </p:txBody>
      </p:sp>
      <p:sp>
        <p:nvSpPr>
          <p:cNvPr id="165" name="Google Shape;165;p33"/>
          <p:cNvSpPr txBox="1"/>
          <p:nvPr/>
        </p:nvSpPr>
        <p:spPr>
          <a:xfrm>
            <a:off x="550025" y="1789050"/>
            <a:ext cx="8222100" cy="18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it" sz="2200"/>
              <a:t>gcs,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it" sz="2200"/>
              <a:t>anamnesi pato note ( asma, bpco) 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it" sz="2200"/>
              <a:t>anamnesi recente ( inalazione, tossici, ..) 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it" sz="2200"/>
              <a:t>allergie ?(mdc?) </a:t>
            </a:r>
            <a:endParaRPr sz="2200"/>
          </a:p>
          <a:p>
            <a:pPr indent="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</p:txBody>
      </p:sp>
      <p:pic>
        <p:nvPicPr>
          <p:cNvPr id="166" name="Google Shape;166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57600" y="2107176"/>
            <a:ext cx="2176900" cy="2348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