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98620757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98620757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98620757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98620757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96288869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96288869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96288869c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96288869c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96288869c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96288869c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presentation/d/1qqzhC-fL4FqkK1f83UHlDWZ3xigwOmqQ-s-5qjW7WBM/edit#slide=id.gb46d66eae8_0_64" TargetMode="External"/><Relationship Id="rId4" Type="http://schemas.openxmlformats.org/officeDocument/2006/relationships/hyperlink" Target="https://docs.google.com/presentation/d/1CWET7z2ymecvLKPs37z-vYqmTlrLHNlg8BzlRuUN0AY/edit#slide=id.gb933edd2f9_0_341" TargetMode="External"/><Relationship Id="rId11" Type="http://schemas.openxmlformats.org/officeDocument/2006/relationships/hyperlink" Target="https://docs.google.com/presentation/d/1J5BvMHLzmPxXFC5dfA9VVOCFuvJvPA8UeK98DRpfqDk/edit" TargetMode="External"/><Relationship Id="rId10" Type="http://schemas.openxmlformats.org/officeDocument/2006/relationships/hyperlink" Target="https://docs.google.com/presentation/d/1w_Xe4ElXbiHu4j_vpRYSeVwFG7_-koBAHox71ofzM7Q/edit" TargetMode="External"/><Relationship Id="rId9" Type="http://schemas.openxmlformats.org/officeDocument/2006/relationships/hyperlink" Target="https://docs.google.com/presentation/d/1fLC1SRNO6BoJsgxNBHUBemzv5IF2097bK2YEW6e0Pyg/edit" TargetMode="External"/><Relationship Id="rId5" Type="http://schemas.openxmlformats.org/officeDocument/2006/relationships/hyperlink" Target="https://docs.google.com/presentation/d/1IufxWsZehqpPINQlHxgIv-7Xw4Wj59wR1BbzX2DeGHs/edit#slide=id.gb92beec33d_0_82" TargetMode="External"/><Relationship Id="rId6" Type="http://schemas.openxmlformats.org/officeDocument/2006/relationships/hyperlink" Target="https://docs.google.com/presentation/d/14JXqtv8dxS93UWUdifjoGPxHJLTF19o_-_UPRdRj9zE/edit" TargetMode="External"/><Relationship Id="rId7" Type="http://schemas.openxmlformats.org/officeDocument/2006/relationships/hyperlink" Target="https://docs.google.com/presentation/d/1se2GyaQF8xf8c5HGUtwc-ESkWWNoS1ga9mMR5JTwfH8/edit" TargetMode="External"/><Relationship Id="rId8" Type="http://schemas.openxmlformats.org/officeDocument/2006/relationships/hyperlink" Target="https://docs.google.com/presentation/d/1ywzKjG8SfbWuzzsBmmbCEHG1jEe3N4ZGKoynnJguzts/edi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uslromagna.it/" TargetMode="External"/><Relationship Id="rId4" Type="http://schemas.openxmlformats.org/officeDocument/2006/relationships/hyperlink" Target="http://www.salute.gov.it/portale/rapportiInternazionali/menuContenutoRapportiInternazionali.jsp?lingua=italiano&amp;area=rapporti&amp;menu=mondiale" TargetMode="External"/><Relationship Id="rId5" Type="http://schemas.openxmlformats.org/officeDocument/2006/relationships/hyperlink" Target="http://www.salute.gov.it/portale/nuovocoronavirus/homeNuovoCoronavirus.jsp" TargetMode="External"/><Relationship Id="rId6" Type="http://schemas.openxmlformats.org/officeDocument/2006/relationships/hyperlink" Target="https://www.my-personaltrainer.it/" TargetMode="External"/><Relationship Id="rId7" Type="http://schemas.openxmlformats.org/officeDocument/2006/relationships/hyperlink" Target="https://www.ircouncil.it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auslromagna.it/organizzazione/dipartimenti/emergenza" TargetMode="External"/><Relationship Id="rId4" Type="http://schemas.openxmlformats.org/officeDocument/2006/relationships/hyperlink" Target="https://rr.auslromagna.it/trasversale/qualita-governo-clinico-accreditamento/procedure-aziendali?resetfilters=0&amp;clearordering=0&amp;clearfilters=0" TargetMode="External"/><Relationship Id="rId5" Type="http://schemas.openxmlformats.org/officeDocument/2006/relationships/hyperlink" Target="https://rr.auslromagna.it/documenti/qualita/20190528/PD_02_ATTIVITA__CLINICA_DI_P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7865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5688"/>
              <a:t>“</a:t>
            </a:r>
            <a:r>
              <a:rPr b="1" i="1" lang="it" sz="5688"/>
              <a:t>GESTIRE”</a:t>
            </a:r>
            <a:r>
              <a:rPr lang="it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4577"/>
              <a:t>IL CONCORSO</a:t>
            </a:r>
            <a:r>
              <a:rPr lang="it"/>
              <a:t> 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52875"/>
            <a:ext cx="4529400" cy="18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it" sz="1695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INDICE</a:t>
            </a:r>
            <a:endParaRPr sz="1695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018"/>
              <a:buNone/>
            </a:pPr>
            <a:r>
              <a:rPr lang="it" sz="1695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endParaRPr sz="1695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018"/>
              <a:buNone/>
            </a:pPr>
            <a:r>
              <a:rPr lang="it" sz="1695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SITOGRAFIA</a:t>
            </a:r>
            <a:endParaRPr sz="1695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SzPts val="1018"/>
              <a:buNone/>
            </a:pPr>
            <a:r>
              <a:rPr lang="it" sz="1695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PROCEDURE AZIENDALI</a:t>
            </a:r>
            <a:endParaRPr sz="1695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4469200" y="3905775"/>
            <a:ext cx="418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 sz="12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481675" y="1720225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1" name="Google Shape;121;p26"/>
          <p:cNvSpPr txBox="1"/>
          <p:nvPr/>
        </p:nvSpPr>
        <p:spPr>
          <a:xfrm>
            <a:off x="422875" y="299950"/>
            <a:ext cx="8116800" cy="50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AutoNum type="arabicPeriod"/>
            </a:pPr>
            <a:r>
              <a:rPr lang="it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DOLORE TORACICO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AutoNum type="arabicPeriod"/>
            </a:pPr>
            <a:r>
              <a:rPr lang="it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DISPNEA  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AutoNum type="arabicPeriod"/>
            </a:pPr>
            <a:r>
              <a:rPr lang="it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INSUFFICIENZA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RESPIRATORIA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AutoNum type="arabicPeriod"/>
            </a:pP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OSTRUZIONE</a:t>
            </a:r>
            <a:r>
              <a:rPr lang="it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VIE AEREE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AutoNum type="arabicPeriod"/>
            </a:pP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OSSIGENOTERAPIA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ANAFILASSI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PERDITA DI COSCIENZA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IPOGLICEMIA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ICTUS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SICUREZZA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TRAUMA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DOLORE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6"/>
              </a:rPr>
              <a:t>ADDOMINALE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CRISI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7"/>
              </a:rPr>
              <a:t>CONVULSIVA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SHOCK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8"/>
              </a:rPr>
              <a:t>SETTICO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SHOCK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9"/>
              </a:rPr>
              <a:t>IPOVOLEMICO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10"/>
              </a:rPr>
              <a:t>BLSD</a:t>
            </a:r>
            <a:r>
              <a:rPr lang="it" sz="1600">
                <a:latin typeface="Roboto"/>
                <a:ea typeface="Roboto"/>
                <a:cs typeface="Roboto"/>
                <a:sym typeface="Roboto"/>
              </a:rPr>
              <a:t> E ACC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Roboto"/>
              <a:buAutoNum type="arabicPeriod"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METODO </a:t>
            </a:r>
            <a:r>
              <a:rPr lang="it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11"/>
              </a:rPr>
              <a:t>SBAR</a:t>
            </a:r>
            <a:r>
              <a:rPr lang="it" sz="1600">
                <a:latin typeface="Roboto"/>
                <a:ea typeface="Roboto"/>
                <a:cs typeface="Roboto"/>
                <a:sym typeface="Roboto"/>
              </a:rPr>
              <a:t>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BIBLIOGRAFIA</a:t>
            </a:r>
            <a:endParaRPr/>
          </a:p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471900" y="1919075"/>
            <a:ext cx="8222100" cy="30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Advanced Life Support, EDIZIONE ITALIANA LINEE GUIDA ERC 2015, IRC, 2020;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Infermieristica in AREA CRITICA, MC GRAW HILL, L.Sasso, A. Silvestro, G. Rocco, L.Tibaldi, F.Moggia, 2012;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Interpretazione dell’ECG, L’ECG FACILE,  ANTONIO DELFINO EDITORE, F.Castaldo, 2011;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Insufficienza respiratoria acuta: dalla CPAP alla NIV, C.G. EDIZIONI MEDICO SCIENTIFICHE, S.I.M.E.U.2015;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MEDICINA DI EMERGENZA E DI PRONTO SOCCORSO, approccio clinico essenziale, CIC Edizioni Internazionali, M.G.Balzanelli, 2017;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MEDICINA INTERNA DI Netter, EDRA MASSON, P.M.Mannucci, F.Salerno, 2005;</a:t>
            </a:r>
            <a:endParaRPr sz="1300"/>
          </a:p>
          <a:p>
            <a:pPr indent="-31115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00"/>
              <a:buChar char="➨"/>
            </a:pPr>
            <a:r>
              <a:rPr lang="it" sz="1300"/>
              <a:t>THE ICU BOOK, TERAPIA INTENSIVA, principi fondamentali,, EDRA MASSON, P.L.Marino, 2014.</a:t>
            </a:r>
            <a:endParaRPr sz="1300"/>
          </a:p>
          <a:p>
            <a:pPr indent="0" lvl="0" marL="91440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SITOGRAFIA</a:t>
            </a:r>
            <a:endParaRPr/>
          </a:p>
        </p:txBody>
      </p:sp>
      <p:sp>
        <p:nvSpPr>
          <p:cNvPr id="133" name="Google Shape;133;p28"/>
          <p:cNvSpPr txBox="1"/>
          <p:nvPr>
            <p:ph idx="1" type="body"/>
          </p:nvPr>
        </p:nvSpPr>
        <p:spPr>
          <a:xfrm>
            <a:off x="471900" y="1919075"/>
            <a:ext cx="8222100" cy="30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 u="sng">
                <a:solidFill>
                  <a:schemeClr val="hlink"/>
                </a:solidFill>
                <a:hlinkClick r:id="rId3"/>
              </a:rPr>
              <a:t>https://www.auslromagna.it/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 u="sng">
                <a:solidFill>
                  <a:schemeClr val="hlink"/>
                </a:solidFill>
                <a:hlinkClick r:id="rId4"/>
              </a:rPr>
              <a:t>http://www.salute.gov.it/portale/rapportiInternazionali/menuContenutoRapportiInternazionali.jsp?lingua=italiano&amp;area=rapporti&amp;menu=mondiale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 u="sng">
                <a:solidFill>
                  <a:schemeClr val="hlink"/>
                </a:solidFill>
                <a:hlinkClick r:id="rId5"/>
              </a:rPr>
              <a:t>http://www.salute.gov.it/portale/nuovocoronavirus/homeNuovoCoronavirus.jsp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 u="sng">
                <a:solidFill>
                  <a:schemeClr val="hlink"/>
                </a:solidFill>
                <a:hlinkClick r:id="rId6"/>
              </a:rPr>
              <a:t>https://www.my-personaltrainer.it/</a:t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 u="sng">
                <a:solidFill>
                  <a:schemeClr val="hlink"/>
                </a:solidFill>
                <a:hlinkClick r:id="rId7"/>
              </a:rPr>
              <a:t>https://www.ircouncil.it/</a:t>
            </a:r>
            <a:r>
              <a:rPr lang="it" sz="1600">
                <a:solidFill>
                  <a:srgbClr val="434343"/>
                </a:solidFill>
              </a:rPr>
              <a:t> </a:t>
            </a:r>
            <a:endParaRPr sz="1600">
              <a:solidFill>
                <a:srgbClr val="434343"/>
              </a:solidFill>
            </a:endParaRPr>
          </a:p>
          <a:p>
            <a:pPr indent="0" lvl="0" marL="9144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914400" rtl="0" algn="just"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DIPARTIMENTO </a:t>
            </a:r>
            <a:r>
              <a:rPr lang="it" u="sng">
                <a:solidFill>
                  <a:schemeClr val="hlink"/>
                </a:solidFill>
                <a:hlinkClick r:id="rId3"/>
              </a:rPr>
              <a:t>EMERGENZA</a:t>
            </a:r>
            <a:r>
              <a:rPr lang="it"/>
              <a:t>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PROCEDURE AZIENDALI</a:t>
            </a:r>
            <a:endParaRPr/>
          </a:p>
        </p:txBody>
      </p:sp>
      <p:sp>
        <p:nvSpPr>
          <p:cNvPr id="139" name="Google Shape;139;p29"/>
          <p:cNvSpPr txBox="1"/>
          <p:nvPr>
            <p:ph idx="1" type="body"/>
          </p:nvPr>
        </p:nvSpPr>
        <p:spPr>
          <a:xfrm>
            <a:off x="471900" y="1919075"/>
            <a:ext cx="8222100" cy="30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>
                <a:solidFill>
                  <a:srgbClr val="434343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PA110 Modalità di funzionamento del Sistema Integrato Assistenza Grandi Traumi S.I.A.T. rev. 0 del 18-01-2018</a:t>
            </a:r>
            <a:r>
              <a:rPr lang="it" sz="1600">
                <a:solidFill>
                  <a:srgbClr val="434343"/>
                </a:solidFill>
              </a:rPr>
              <a:t>;</a:t>
            </a:r>
            <a:endParaRPr sz="1600">
              <a:solidFill>
                <a:srgbClr val="434343"/>
              </a:solidFill>
            </a:endParaRPr>
          </a:p>
          <a:p>
            <a:pPr indent="0" lvl="0" marL="91440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34343"/>
              </a:solidFill>
            </a:endParaRPr>
          </a:p>
          <a:p>
            <a:pPr indent="-330200" lvl="0" marL="45720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</a:pPr>
            <a:r>
              <a:rPr lang="it" sz="1600">
                <a:solidFill>
                  <a:srgbClr val="434343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PD02 Attività clinica di Pronto Soccorso rev. 0 del 12-12-2016 - Dipartimento Emergenza</a:t>
            </a:r>
            <a:r>
              <a:rPr lang="it" sz="1600">
                <a:solidFill>
                  <a:srgbClr val="434343"/>
                </a:solidFill>
              </a:rPr>
              <a:t>. </a:t>
            </a:r>
            <a:endParaRPr sz="1600">
              <a:solidFill>
                <a:srgbClr val="434343"/>
              </a:solidFill>
            </a:endParaRPr>
          </a:p>
          <a:p>
            <a:pPr indent="0" lvl="0" marL="91440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