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40C5D6-65F6-4A49-B3C6-373C7CFF2EDF}">
  <a:tblStyle styleId="{F340C5D6-65F6-4A49-B3C6-373C7CFF2E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Roboto-regular.fntdata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97da5bfb0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97da5bfb0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97da5bfb0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97da5bfb0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97da5bfb0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97da5bfb0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97da5bfb0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97da5bfb0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97da5bfb0_0_3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97da5bfb0_0_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mdcalc.com/glasgow-coma-scale-score-g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45798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CRISI CONVULSIVA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89125"/>
            <a:ext cx="4529400" cy="18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SzPts val="1018"/>
              <a:buNone/>
            </a:pPr>
            <a:r>
              <a:t/>
            </a:r>
            <a:endParaRPr sz="16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5"/>
          <p:cNvSpPr txBox="1"/>
          <p:nvPr/>
        </p:nvSpPr>
        <p:spPr>
          <a:xfrm>
            <a:off x="5062300" y="3703325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/>
        </p:nvSpPr>
        <p:spPr>
          <a:xfrm>
            <a:off x="309150" y="95125"/>
            <a:ext cx="8549400" cy="22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rgbClr val="FFFFFF"/>
                </a:solidFill>
              </a:rPr>
              <a:t>La </a:t>
            </a:r>
            <a:r>
              <a:rPr b="1" lang="it" sz="1700">
                <a:solidFill>
                  <a:srgbClr val="FFFFFF"/>
                </a:solidFill>
              </a:rPr>
              <a:t>convulsione</a:t>
            </a:r>
            <a:r>
              <a:rPr lang="it" sz="1700">
                <a:solidFill>
                  <a:srgbClr val="FFFFFF"/>
                </a:solidFill>
              </a:rPr>
              <a:t> è un evento </a:t>
            </a:r>
            <a:r>
              <a:rPr b="1" lang="it" sz="1700">
                <a:solidFill>
                  <a:srgbClr val="FFFFFF"/>
                </a:solidFill>
              </a:rPr>
              <a:t>parossistico</a:t>
            </a:r>
            <a:r>
              <a:rPr lang="it" sz="1700">
                <a:solidFill>
                  <a:srgbClr val="FFFFFF"/>
                </a:solidFill>
              </a:rPr>
              <a:t> dovuto a scariche elettriche anormali ( eccessive o sincrone, non controllate)  nella sostanza grigia cerebrale corticale, che interrompe t</a:t>
            </a:r>
            <a:r>
              <a:rPr b="1" lang="it" sz="1700">
                <a:solidFill>
                  <a:srgbClr val="FFFFFF"/>
                </a:solidFill>
              </a:rPr>
              <a:t>emporaneamente la normale funzione cerebrale e può provocare alterazioni dello stato di coscienza e/o diffuse e violente contrazioni involontarie della muscolatura volontaria. </a:t>
            </a:r>
            <a:endParaRPr b="1" sz="1700">
              <a:solidFill>
                <a:srgbClr val="FFFFFF"/>
              </a:solidFill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1" name="Google Shape;121;p26"/>
          <p:cNvSpPr txBox="1"/>
          <p:nvPr/>
        </p:nvSpPr>
        <p:spPr>
          <a:xfrm>
            <a:off x="309150" y="1854950"/>
            <a:ext cx="5232000" cy="28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L’epilessia</a:t>
            </a:r>
            <a:r>
              <a:rPr lang="it"/>
              <a:t> descrive una</a:t>
            </a:r>
            <a:r>
              <a:rPr b="1" lang="it"/>
              <a:t> condizione clinica nel contesto della quale il paziente può avere crisi convulsive anche ripetute dovute ad un processo cronico</a:t>
            </a:r>
            <a:r>
              <a:rPr lang="it"/>
              <a:t>. </a:t>
            </a:r>
            <a:endParaRPr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Un paziente che presenta una crisi epilettica non è detto che soffra di epilessia, la crisi epilettica o convulsiva infatti può </a:t>
            </a:r>
            <a:r>
              <a:rPr b="1" lang="it"/>
              <a:t>essere secondaria anche a fattori stressanti reversibili</a:t>
            </a:r>
            <a:r>
              <a:rPr lang="it"/>
              <a:t> ( iperpiressia, trauma cranico, ischemia acuta miocardica, aritmie ventricolari, bradicardia severa..).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2" name="Google Shape;12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0000" y="2035875"/>
            <a:ext cx="3376975" cy="207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CRISI CONVULSIVA E ARRESTO CARDIOCIRCOLATORIO</a:t>
            </a:r>
            <a:endParaRPr sz="3100"/>
          </a:p>
        </p:txBody>
      </p:sp>
      <p:sp>
        <p:nvSpPr>
          <p:cNvPr id="128" name="Google Shape;128;p27"/>
          <p:cNvSpPr txBox="1"/>
          <p:nvPr/>
        </p:nvSpPr>
        <p:spPr>
          <a:xfrm>
            <a:off x="523850" y="1700375"/>
            <a:ext cx="7999200" cy="24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L</a:t>
            </a:r>
            <a:r>
              <a:rPr lang="it" sz="1600"/>
              <a:t>’arresto cardiaco improvviso esordisce con perdita di coscienza, cui per alcuni secondi può far seguito, in conseguenza all ipossia cerebrale, l’insorgenza di una crisi convulsiva NON EPILETTICA → </a:t>
            </a:r>
            <a:endParaRPr sz="16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700"/>
              <a:t>in tutti i pz con crisi convulsiva VALUTARE SE PZ RESPIRA o sia in ARRESTO RESPIRATORIO O GASPING, in quel caso VALUTARE POLSO, se assente iniziare RCP a partire dalle compressioni toraciche. </a:t>
            </a:r>
            <a:endParaRPr b="1" sz="17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DIAGNOSI DIFFERENZIALI</a:t>
            </a:r>
            <a:endParaRPr sz="3100"/>
          </a:p>
        </p:txBody>
      </p:sp>
      <p:graphicFrame>
        <p:nvGraphicFramePr>
          <p:cNvPr id="134" name="Google Shape;134;p28"/>
          <p:cNvGraphicFramePr/>
          <p:nvPr/>
        </p:nvGraphicFramePr>
        <p:xfrm>
          <a:off x="321250" y="177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{F340C5D6-65F6-4A49-B3C6-373C7CFF2EDF}</a:tableStyleId>
              </a:tblPr>
              <a:tblGrid>
                <a:gridCol w="2178375"/>
                <a:gridCol w="2178375"/>
                <a:gridCol w="2178375"/>
                <a:gridCol w="2178375"/>
              </a:tblGrid>
              <a:tr h="462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>
                          <a:highlight>
                            <a:srgbClr val="FFFF00"/>
                          </a:highlight>
                        </a:rPr>
                        <a:t>crisi convulsiva</a:t>
                      </a:r>
                      <a:endParaRPr sz="1100">
                        <a:highlight>
                          <a:srgbClr val="FFFF00"/>
                        </a:highlight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sincope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crisi psicogena 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altre cause di perdita di coscienza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09250"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durata fino a 5 minuti ( stato male epilettico) 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colorito può essere cianotico( con anche schiuma / bava alla bocca)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stato di disorientamento, confusione, sonnolenza che succede la sincope può durare ore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incontinenza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cefalea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aurea che precede la crisi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durata di secondi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colorito pallido	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stato di disorientamento, confusione, sonnolenza che succede la sincope dura qualche minuto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manifestazioni motorie bizzarre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movimenti finalizzati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pianto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chiusura forzata occhi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it" sz="1100"/>
                        <a:t>assenza periodo post critico 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➔"/>
                      </a:pPr>
                      <a:r>
                        <a:rPr lang="it" sz="1100"/>
                        <a:t>ipossia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➔"/>
                      </a:pPr>
                      <a:r>
                        <a:rPr lang="it" sz="1100"/>
                        <a:t>ipoglicemia 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➔"/>
                      </a:pPr>
                      <a:r>
                        <a:rPr lang="it" sz="1100"/>
                        <a:t>intossicazione da sostanze di abuso, farmaci </a:t>
                      </a:r>
                      <a:endParaRPr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➔"/>
                      </a:pPr>
                      <a:r>
                        <a:rPr lang="it" sz="1100"/>
                        <a:t>delirium tremens ( astinenza)</a:t>
                      </a:r>
                      <a:endParaRPr sz="11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ASSISTENZA</a:t>
            </a:r>
            <a:endParaRPr sz="3100"/>
          </a:p>
        </p:txBody>
      </p:sp>
      <p:sp>
        <p:nvSpPr>
          <p:cNvPr id="140" name="Google Shape;140;p29"/>
          <p:cNvSpPr txBox="1"/>
          <p:nvPr/>
        </p:nvSpPr>
        <p:spPr>
          <a:xfrm>
            <a:off x="523850" y="1807400"/>
            <a:ext cx="7999200" cy="31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84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it" sz="1200"/>
              <a:t>disporre materiale morbido intorno al capo, eliminare possibili oggetti contundenti , cause di traumatismi;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non mettere niente in bocca del paziente;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se non traumatizzato e possibile disporlo in posizione laterale di sicurezza;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collare cervicale in caso di trauma del rachide;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se stato comatoso somministrare o2 tp;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controllo avanzato vie aeree se </a:t>
            </a:r>
            <a:r>
              <a:rPr lang="it" sz="1200" u="sng">
                <a:solidFill>
                  <a:schemeClr val="hlink"/>
                </a:solidFill>
                <a:hlinkClick r:id="rId3"/>
              </a:rPr>
              <a:t>gcs</a:t>
            </a:r>
            <a:r>
              <a:rPr lang="it" sz="1200"/>
              <a:t> &lt; 8 e crisi prolungata ( igel, maschera laringea, intubazione);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reperire accesso venoso periferico, se segni ipoperfusione duplice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monitorare ecg pz, pa non cruenta, spo2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glicemia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temperatura</a:t>
            </a:r>
            <a:endParaRPr sz="1200"/>
          </a:p>
          <a:p>
            <a:pPr indent="-30480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it" sz="1200"/>
              <a:t>somministrare farmaci come da prescrizione medica: diazepam,lorazepam, midazolam ( anche im se non presente accesso vascolare) , se resistenza a benzodiazepine fenitoina sempre e solo su prescrizione medica. 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