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0" r:id="rId5"/>
    <p:sldMasterId id="2147483671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</p:sldIdLst>
  <p:sldSz cy="5143500" cx="9144000"/>
  <p:notesSz cx="6858000" cy="9144000"/>
  <p:embeddedFontLst>
    <p:embeddedFont>
      <p:font typeface="Robo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340C5D6-65F6-4A49-B3C6-373C7CFF2EDF}">
  <a:tblStyle styleId="{F340C5D6-65F6-4A49-B3C6-373C7CFF2ED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font" Target="fonts/Roboto-regular.fntdata"/><Relationship Id="rId12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2.xml"/><Relationship Id="rId15" Type="http://schemas.openxmlformats.org/officeDocument/2006/relationships/font" Target="fonts/Roboto-italic.fntdata"/><Relationship Id="rId14" Type="http://schemas.openxmlformats.org/officeDocument/2006/relationships/font" Target="fonts/Roboto-bold.fntdata"/><Relationship Id="rId16" Type="http://schemas.openxmlformats.org/officeDocument/2006/relationships/font" Target="fonts/Roboto-boldItalic.fntdata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b97da5bfb0_0_1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b97da5bfb0_0_1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b97da5bfb0_0_20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b97da5bfb0_0_20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b97da5bfb0_0_2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b97da5bfb0_0_2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b97da5bfb0_0_3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b97da5bfb0_0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b97da5bfb0_0_3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b97da5bfb0_0_3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4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4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58" name="Google Shape;58;p14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2" name="Google Shape;62;p1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6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8" name="Google Shape;68;p1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7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7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4" name="Google Shape;74;p17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5" name="Google Shape;75;p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8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8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8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80" name="Google Shape;80;p1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9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19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19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85" name="Google Shape;85;p19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6" name="Google Shape;86;p1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0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89" name="Google Shape;89;p2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1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1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94" name="Google Shape;94;p21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95" name="Google Shape;95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96" name="Google Shape;96;p2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22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22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22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101" name="Google Shape;101;p2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3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04" name="Google Shape;104;p23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05" name="Google Shape;105;p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mdcalc.com/glasgow-coma-scale-score-g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5"/>
          <p:cNvSpPr txBox="1"/>
          <p:nvPr>
            <p:ph type="ctrTitle"/>
          </p:nvPr>
        </p:nvSpPr>
        <p:spPr>
          <a:xfrm>
            <a:off x="390525" y="1819275"/>
            <a:ext cx="45798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CRISI CONVULSIVA</a:t>
            </a:r>
            <a:endParaRPr/>
          </a:p>
        </p:txBody>
      </p:sp>
      <p:sp>
        <p:nvSpPr>
          <p:cNvPr id="113" name="Google Shape;113;p25"/>
          <p:cNvSpPr txBox="1"/>
          <p:nvPr>
            <p:ph idx="1" type="subTitle"/>
          </p:nvPr>
        </p:nvSpPr>
        <p:spPr>
          <a:xfrm>
            <a:off x="390525" y="2789125"/>
            <a:ext cx="4529400" cy="185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80000"/>
              </a:lnSpc>
              <a:spcBef>
                <a:spcPts val="0"/>
              </a:spcBef>
              <a:spcAft>
                <a:spcPts val="900"/>
              </a:spcAft>
              <a:buSzPts val="1018"/>
              <a:buNone/>
            </a:pPr>
            <a:r>
              <a:t/>
            </a:r>
            <a:endParaRPr sz="1695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" name="Google Shape;114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177113" y="1578600"/>
            <a:ext cx="2770362" cy="198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25"/>
          <p:cNvSpPr txBox="1"/>
          <p:nvPr/>
        </p:nvSpPr>
        <p:spPr>
          <a:xfrm>
            <a:off x="5062300" y="3703325"/>
            <a:ext cx="30000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Danese Carlotta - Coordinate Dh Multidisciplinare e pneumologia interventistica Ravenna</a:t>
            </a:r>
            <a:endParaRPr sz="12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1200">
                <a:solidFill>
                  <a:srgbClr val="666666"/>
                </a:solidFill>
                <a:latin typeface="Roboto"/>
                <a:ea typeface="Roboto"/>
                <a:cs typeface="Roboto"/>
                <a:sym typeface="Roboto"/>
              </a:rPr>
              <a:t>Manca Francesca - Infermiere Medicina D’urgenza Ravenna</a:t>
            </a:r>
            <a:endParaRPr sz="1200">
              <a:solidFill>
                <a:srgbClr val="666666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6"/>
          <p:cNvSpPr txBox="1"/>
          <p:nvPr/>
        </p:nvSpPr>
        <p:spPr>
          <a:xfrm>
            <a:off x="309150" y="95125"/>
            <a:ext cx="8549400" cy="2254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700">
                <a:solidFill>
                  <a:srgbClr val="FFFFFF"/>
                </a:solidFill>
              </a:rPr>
              <a:t>La </a:t>
            </a:r>
            <a:r>
              <a:rPr b="1" lang="it" sz="1700">
                <a:solidFill>
                  <a:srgbClr val="FFFFFF"/>
                </a:solidFill>
              </a:rPr>
              <a:t>convulsione</a:t>
            </a:r>
            <a:r>
              <a:rPr lang="it" sz="1700">
                <a:solidFill>
                  <a:srgbClr val="FFFFFF"/>
                </a:solidFill>
              </a:rPr>
              <a:t> è un evento </a:t>
            </a:r>
            <a:r>
              <a:rPr b="1" lang="it" sz="1700">
                <a:solidFill>
                  <a:srgbClr val="FFFFFF"/>
                </a:solidFill>
              </a:rPr>
              <a:t>parossistico</a:t>
            </a:r>
            <a:r>
              <a:rPr lang="it" sz="1700">
                <a:solidFill>
                  <a:srgbClr val="FFFFFF"/>
                </a:solidFill>
              </a:rPr>
              <a:t> dovuto a scariche elettriche anormali ( eccessive o sincrone, non controllate)  nella sostanza grigia cerebrale corticale, che interrompe t</a:t>
            </a:r>
            <a:r>
              <a:rPr b="1" lang="it" sz="1700">
                <a:solidFill>
                  <a:srgbClr val="FFFFFF"/>
                </a:solidFill>
              </a:rPr>
              <a:t>emporaneamente la normale funzione cerebrale e può provocare alterazioni dello stato di coscienza e/o diffuse e violente contrazioni involontarie della muscolatura volontaria. </a:t>
            </a:r>
            <a:endParaRPr b="1" sz="1700">
              <a:solidFill>
                <a:srgbClr val="FFFFFF"/>
              </a:solidFill>
            </a:endParaRPr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</p:txBody>
      </p:sp>
      <p:sp>
        <p:nvSpPr>
          <p:cNvPr id="121" name="Google Shape;121;p26"/>
          <p:cNvSpPr txBox="1"/>
          <p:nvPr/>
        </p:nvSpPr>
        <p:spPr>
          <a:xfrm>
            <a:off x="309150" y="1854950"/>
            <a:ext cx="5232000" cy="28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/>
              <a:t>L’epilessia</a:t>
            </a:r>
            <a:r>
              <a:rPr lang="it"/>
              <a:t> descrive una</a:t>
            </a:r>
            <a:r>
              <a:rPr b="1" lang="it"/>
              <a:t> condizione clinica nel contesto della quale il paziente può avere crisi convulsive anche ripetute dovute ad un processo cronico</a:t>
            </a:r>
            <a:r>
              <a:rPr lang="it"/>
              <a:t>. </a:t>
            </a:r>
            <a:endParaRPr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Un paziente che presenta una crisi epilettica non è detto che soffra di epilessia, la crisi epilettica o convulsiva infatti può </a:t>
            </a:r>
            <a:r>
              <a:rPr b="1" lang="it"/>
              <a:t>essere secondaria anche a fattori stressanti reversibili</a:t>
            </a:r>
            <a:r>
              <a:rPr lang="it"/>
              <a:t> ( iperpiressia, trauma cranico, ischemia acuta miocardica, aritmie ventricolari, bradicardia severa..).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latin typeface="Roboto"/>
              <a:ea typeface="Roboto"/>
              <a:cs typeface="Roboto"/>
              <a:sym typeface="Roboto"/>
            </a:endParaRPr>
          </a:p>
        </p:txBody>
      </p:sp>
      <p:pic>
        <p:nvPicPr>
          <p:cNvPr id="122" name="Google Shape;122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60000" y="2035875"/>
            <a:ext cx="3376975" cy="207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7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CRISI CONVULSIVA E ARRESTO CARDIOCIRCOLATORIO</a:t>
            </a:r>
            <a:endParaRPr sz="3100"/>
          </a:p>
        </p:txBody>
      </p:sp>
      <p:sp>
        <p:nvSpPr>
          <p:cNvPr id="128" name="Google Shape;128;p27"/>
          <p:cNvSpPr txBox="1"/>
          <p:nvPr/>
        </p:nvSpPr>
        <p:spPr>
          <a:xfrm>
            <a:off x="523850" y="1700375"/>
            <a:ext cx="7999200" cy="249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t" sz="1600"/>
              <a:t>L</a:t>
            </a:r>
            <a:r>
              <a:rPr lang="it" sz="1600"/>
              <a:t>’arresto cardiaco improvviso esordisce con perdita di coscienza, cui per alcuni secondi può far seguito, in conseguenza all ipossia cerebrale, l’insorgenza di una crisi convulsiva NON EPILETTICA → </a:t>
            </a:r>
            <a:endParaRPr sz="1600"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it" sz="1700"/>
              <a:t>in tutti i pz con crisi convulsiva VALUTARE SE PZ RESPIRA o sia in ARRESTO RESPIRATORIO O GASPING, in quel caso VALUTARE POLSO, se assente iniziare RCP a partire dalle compressioni toraciche. </a:t>
            </a:r>
            <a:endParaRPr b="1" sz="1700"/>
          </a:p>
          <a:p>
            <a:pPr indent="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8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DIAGNOSI DIFFERENZIALI</a:t>
            </a:r>
            <a:endParaRPr sz="3100"/>
          </a:p>
        </p:txBody>
      </p:sp>
      <p:graphicFrame>
        <p:nvGraphicFramePr>
          <p:cNvPr id="134" name="Google Shape;134;p28"/>
          <p:cNvGraphicFramePr/>
          <p:nvPr/>
        </p:nvGraphicFramePr>
        <p:xfrm>
          <a:off x="321250" y="17745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{F340C5D6-65F6-4A49-B3C6-373C7CFF2EDF}</a:tableStyleId>
              </a:tblPr>
              <a:tblGrid>
                <a:gridCol w="2178375"/>
                <a:gridCol w="2178375"/>
                <a:gridCol w="2178375"/>
                <a:gridCol w="2178375"/>
              </a:tblGrid>
              <a:tr h="4622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>
                          <a:highlight>
                            <a:srgbClr val="FFFF00"/>
                          </a:highlight>
                        </a:rPr>
                        <a:t>crisi convulsiva</a:t>
                      </a:r>
                      <a:endParaRPr sz="1100">
                        <a:highlight>
                          <a:srgbClr val="FFFF00"/>
                        </a:highlight>
                      </a:endParaRPr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sincope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crisi psicogena 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it" sz="1100"/>
                        <a:t>altre cause di perdita di coscienza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809250">
                <a:tc>
                  <a:txBody>
                    <a:bodyPr/>
                    <a:lstStyle/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durata fino a 5 minuti ( stato male epilettico) 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colorito può essere cianotico( con anche schiuma / bava alla bocca)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stato di disorientamento, confusione, sonnolenza che succede la sincope può durare ore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incontinenza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cefalea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aurea che precede la crisi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durata di secondi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colorito pallido	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stato di disorientamento, confusione, sonnolenza che succede la sincope dura qualche minuto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manifestazioni motorie bizzarre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movimenti finalizzati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pianto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chiusura forzata occhi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●"/>
                      </a:pPr>
                      <a:r>
                        <a:rPr lang="it" sz="1100"/>
                        <a:t>assenza periodo post critico </a:t>
                      </a:r>
                      <a:endParaRPr sz="1100"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➔"/>
                      </a:pPr>
                      <a:r>
                        <a:rPr lang="it" sz="1100"/>
                        <a:t>ipossia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➔"/>
                      </a:pPr>
                      <a:r>
                        <a:rPr lang="it" sz="1100"/>
                        <a:t>ipoglicemia 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➔"/>
                      </a:pPr>
                      <a:r>
                        <a:rPr lang="it" sz="1100"/>
                        <a:t>intossicazione da sostanze di abuso, farmaci </a:t>
                      </a:r>
                      <a:endParaRPr sz="1100"/>
                    </a:p>
                    <a:p>
                      <a:pPr indent="-29845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SzPts val="1100"/>
                        <a:buChar char="➔"/>
                      </a:pPr>
                      <a:r>
                        <a:rPr lang="it" sz="1100"/>
                        <a:t>delirium tremens ( astinenza)</a:t>
                      </a:r>
                      <a:endParaRPr sz="1100"/>
                    </a:p>
                  </a:txBody>
                  <a:tcPr marT="63500" marB="63500" marR="63500" marL="63500">
                    <a:lnL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45818E"/>
        </a:solidFill>
      </p:bgPr>
    </p:bg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9"/>
          <p:cNvSpPr txBox="1"/>
          <p:nvPr>
            <p:ph type="title"/>
          </p:nvPr>
        </p:nvSpPr>
        <p:spPr>
          <a:xfrm>
            <a:off x="412400" y="7731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 sz="3100"/>
              <a:t>ASSISTENZA</a:t>
            </a:r>
            <a:endParaRPr sz="3100"/>
          </a:p>
        </p:txBody>
      </p:sp>
      <p:sp>
        <p:nvSpPr>
          <p:cNvPr id="140" name="Google Shape;140;p29"/>
          <p:cNvSpPr txBox="1"/>
          <p:nvPr/>
        </p:nvSpPr>
        <p:spPr>
          <a:xfrm>
            <a:off x="523850" y="1807400"/>
            <a:ext cx="7999200" cy="313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29845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-"/>
            </a:pPr>
            <a:r>
              <a:rPr lang="it" sz="1200"/>
              <a:t>disporre materiale morbido intorno al capo, eliminare possibili oggetti contundenti , cause di traumatismi;</a:t>
            </a:r>
            <a:endParaRPr sz="1200"/>
          </a:p>
          <a:p>
            <a:pPr indent="-3048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it" sz="1200"/>
              <a:t>non mettere niente in bocca del paziente;</a:t>
            </a:r>
            <a:endParaRPr sz="1200"/>
          </a:p>
          <a:p>
            <a:pPr indent="-3048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it" sz="1200"/>
              <a:t>se non traumatizzato e possibile disporlo in posizione laterale di sicurezza;</a:t>
            </a:r>
            <a:endParaRPr sz="1200"/>
          </a:p>
          <a:p>
            <a:pPr indent="-3048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it" sz="1200"/>
              <a:t>collare cervicale in caso di trauma del rachide;</a:t>
            </a:r>
            <a:endParaRPr sz="1200"/>
          </a:p>
          <a:p>
            <a:pPr indent="-3048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it" sz="1200"/>
              <a:t>se stato comatoso somministrare o2 tp;</a:t>
            </a:r>
            <a:endParaRPr sz="1200"/>
          </a:p>
          <a:p>
            <a:pPr indent="-3048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it" sz="1200"/>
              <a:t>controllo avanzato vie aeree se </a:t>
            </a:r>
            <a:r>
              <a:rPr lang="it" sz="1200" u="sng">
                <a:solidFill>
                  <a:schemeClr val="hlink"/>
                </a:solidFill>
                <a:hlinkClick r:id="rId3"/>
              </a:rPr>
              <a:t>gcs</a:t>
            </a:r>
            <a:r>
              <a:rPr lang="it" sz="1200"/>
              <a:t> &lt; 8 e crisi prolungata ( igel, maschera laringea, intubazione);</a:t>
            </a:r>
            <a:endParaRPr sz="1200"/>
          </a:p>
          <a:p>
            <a:pPr indent="-3048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it" sz="1200"/>
              <a:t>reperire accesso venoso periferico, se segni ipoperfusione duplice</a:t>
            </a:r>
            <a:endParaRPr sz="1200"/>
          </a:p>
          <a:p>
            <a:pPr indent="-3048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it" sz="1200"/>
              <a:t>monitorare ecg pz, pa non cruenta, spo2</a:t>
            </a:r>
            <a:endParaRPr sz="1200"/>
          </a:p>
          <a:p>
            <a:pPr indent="-3048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it" sz="1200"/>
              <a:t>glicemia</a:t>
            </a:r>
            <a:endParaRPr sz="1200"/>
          </a:p>
          <a:p>
            <a:pPr indent="-3048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it" sz="1200"/>
              <a:t>temperatura</a:t>
            </a:r>
            <a:endParaRPr sz="1200"/>
          </a:p>
          <a:p>
            <a:pPr indent="-304800" lvl="0" marL="9144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-"/>
            </a:pPr>
            <a:r>
              <a:rPr lang="it" sz="1200"/>
              <a:t>somministrare farmaci come da prescrizione medica: diazepam,lorazepam, midazolam ( anche im se non presente accesso vascolare) , se resistenza a benzodiazepine fenitoina sempre e solo su prescrizione medica. </a:t>
            </a:r>
            <a:endParaRPr sz="17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