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A36E374-3771-4AA1-BC1F-7602F142D5F0}">
  <a:tblStyle styleId="{5A36E374-3771-4AA1-BC1F-7602F142D5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4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3.xml"/><Relationship Id="rId21" Type="http://schemas.openxmlformats.org/officeDocument/2006/relationships/font" Target="fonts/Roboto-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regular.fntdata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9b2be2e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9b2be2e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ba91c88e03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ba91c88e03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ba91c88e03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ba91c88e03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b59b2be2ed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b59b2be2ed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a91c88e0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a91c88e0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59b2be2ed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59b2be2ed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59b2be2ed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59b2be2ed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a91c88e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a91c88e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59b2be2ed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b59b2be2ed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ba91c88e03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ba91c88e03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ba91c88e03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ba91c88e0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Relationship Id="rId4" Type="http://schemas.openxmlformats.org/officeDocument/2006/relationships/image" Target="../media/image10.jpg"/><Relationship Id="rId5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387500" cy="174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Basic Life Support Defibrillation</a:t>
            </a:r>
            <a:r>
              <a:rPr lang="it"/>
              <a:t> </a:t>
            </a:r>
            <a:endParaRPr/>
          </a:p>
        </p:txBody>
      </p:sp>
      <p:pic>
        <p:nvPicPr>
          <p:cNvPr id="113" name="Google Shape;11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5"/>
          <p:cNvSpPr txBox="1"/>
          <p:nvPr/>
        </p:nvSpPr>
        <p:spPr>
          <a:xfrm>
            <a:off x="4426275" y="3884500"/>
            <a:ext cx="4186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ADRENALINA NELL’ARRESTO CARDIACO</a:t>
            </a:r>
            <a:endParaRPr sz="3100"/>
          </a:p>
        </p:txBody>
      </p:sp>
      <p:sp>
        <p:nvSpPr>
          <p:cNvPr id="198" name="Google Shape;198;p34"/>
          <p:cNvSpPr txBox="1"/>
          <p:nvPr/>
        </p:nvSpPr>
        <p:spPr>
          <a:xfrm>
            <a:off x="481675" y="1720225"/>
            <a:ext cx="7999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sp>
        <p:nvSpPr>
          <p:cNvPr id="199" name="Google Shape;199;p34"/>
          <p:cNvSpPr txBox="1"/>
          <p:nvPr/>
        </p:nvSpPr>
        <p:spPr>
          <a:xfrm>
            <a:off x="755425" y="1832975"/>
            <a:ext cx="4677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Roboto"/>
                <a:ea typeface="Roboto"/>
                <a:cs typeface="Roboto"/>
                <a:sym typeface="Roboto"/>
              </a:rPr>
              <a:t>Farmaco primario INOTROPO (aumento contrattilità muscolare) e CRONOTROPO (aumento FC) POSITIVO nella gestione dell’arresto cardiaco per i suoi effetti che provocano: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-"/>
            </a:pPr>
            <a:r>
              <a:rPr lang="it">
                <a:latin typeface="Roboto"/>
                <a:ea typeface="Roboto"/>
                <a:cs typeface="Roboto"/>
                <a:sym typeface="Roboto"/>
              </a:rPr>
              <a:t>vasocostrizione sistemica;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-"/>
            </a:pPr>
            <a:r>
              <a:rPr lang="it">
                <a:latin typeface="Roboto"/>
                <a:ea typeface="Roboto"/>
                <a:cs typeface="Roboto"/>
                <a:sym typeface="Roboto"/>
              </a:rPr>
              <a:t>aumento perfusione coronarica;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-"/>
            </a:pPr>
            <a:r>
              <a:rPr lang="it">
                <a:latin typeface="Roboto"/>
                <a:ea typeface="Roboto"/>
                <a:cs typeface="Roboto"/>
                <a:sym typeface="Roboto"/>
              </a:rPr>
              <a:t>aumento perfusione cerebrale.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200" name="Google Shape;200;p34"/>
          <p:cNvGraphicFramePr/>
          <p:nvPr/>
        </p:nvGraphicFramePr>
        <p:xfrm>
          <a:off x="436425" y="34676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3968350"/>
                <a:gridCol w="3968350"/>
              </a:tblGrid>
              <a:tr h="248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RITMI DEFIBRILLABILI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RITMI </a:t>
                      </a:r>
                      <a:r>
                        <a:rPr b="1" lang="it" sz="1100"/>
                        <a:t>NON</a:t>
                      </a:r>
                      <a:r>
                        <a:rPr lang="it" sz="1100"/>
                        <a:t> DEFIBRILLABILI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48025"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SOMMINISTRARE SOLO </a:t>
                      </a:r>
                      <a:r>
                        <a:rPr b="1" lang="it" sz="1100" u="sng"/>
                        <a:t>DOPO IL TERZO SHOCK</a:t>
                      </a:r>
                      <a:r>
                        <a:rPr lang="it" sz="1100"/>
                        <a:t> SE è STATO OTTENUTO  ACCESSO EV/IO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Senza interruzioni delle compressioni toraciche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Ripetuta a cicli alterni ogni 3- 5 minuti</a:t>
                      </a:r>
                      <a:endParaRPr sz="1100"/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DOSAGGIO: 1 MG ( 10 ML o 1 ML ) EV. 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SOMMINISTRARE </a:t>
                      </a:r>
                      <a:r>
                        <a:rPr b="1" lang="it" sz="1100" u="sng"/>
                        <a:t>NON APPENA SI OTTIENE ACCESSO EV/IO</a:t>
                      </a:r>
                      <a:endParaRPr b="1" sz="1100" u="sng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Senza interruzioni delle compressioni toraciche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Ripetuta a cicli alterni ogni 3- 5 minuti</a:t>
                      </a:r>
                      <a:endParaRPr sz="1100"/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DOSAGGIO: 1 MG ( 10 ML o 1 ML ) EV. </a:t>
                      </a:r>
                      <a:endParaRPr sz="13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  <p:sp>
        <p:nvSpPr>
          <p:cNvPr id="201" name="Google Shape;201;p34"/>
          <p:cNvSpPr/>
          <p:nvPr/>
        </p:nvSpPr>
        <p:spPr>
          <a:xfrm>
            <a:off x="5687825" y="1377500"/>
            <a:ext cx="3288000" cy="1899600"/>
          </a:xfrm>
          <a:prstGeom prst="cloudCallout">
            <a:avLst>
              <a:gd fmla="val -27700" name="adj1"/>
              <a:gd fmla="val 71641" name="adj2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rgbClr val="434343"/>
                </a:solidFill>
              </a:rPr>
              <a:t>La somministrazione di farmaci avviene per prescrizione medica oppure in casi particolari ( es. extraospedaliero) per </a:t>
            </a:r>
            <a:r>
              <a:rPr b="1" lang="it" sz="1100">
                <a:solidFill>
                  <a:srgbClr val="434343"/>
                </a:solidFill>
              </a:rPr>
              <a:t>PROTOCOLLI CONDIVISI E CONOSCIUTI da operatori esperti e qualificati.</a:t>
            </a:r>
            <a:endParaRPr b="1" sz="11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5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CAUSE REVERSIBILI di ACC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→ TERAPIA secondo prescrizione medica</a:t>
            </a:r>
            <a:endParaRPr sz="3100"/>
          </a:p>
        </p:txBody>
      </p:sp>
      <p:sp>
        <p:nvSpPr>
          <p:cNvPr id="207" name="Google Shape;207;p35"/>
          <p:cNvSpPr txBox="1"/>
          <p:nvPr/>
        </p:nvSpPr>
        <p:spPr>
          <a:xfrm>
            <a:off x="523850" y="1625875"/>
            <a:ext cx="799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08" name="Google Shape;208;p35"/>
          <p:cNvGraphicFramePr/>
          <p:nvPr/>
        </p:nvGraphicFramePr>
        <p:xfrm>
          <a:off x="705975" y="1854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3908550"/>
                <a:gridCol w="3908550"/>
              </a:tblGrid>
              <a:tr h="406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4T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2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TAMPONAMENTO CARDIACO (pericardiocentesi + infusione massiva cristalloidi)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IPOSSIA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(controllo avanzato vie aeree, ventilazione con 02 tp al 100%)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PNEUMOTORACE IPERTESO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(toracentesi decompressiva, drenaggio)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IPOVOLEMIA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(reintegro volemico)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2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INTOSSICAZIONE ACUTA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 antidoto)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IPO/IPERKALIEMIA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(kcl ev/ cloruro di calcio, glucosio e insulina, bicarbonato di sodio ev)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2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TROMBOEMBOLIA POLMONARE MASSIVA 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(trombolisi)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IPOTERMIA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(infusione liquidi caldi, proseguire rcp, coperta termica)</a:t>
                      </a:r>
                      <a:endParaRPr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LA CATENA DELLA SOPRAVVIVENZA </a:t>
            </a:r>
            <a:endParaRPr sz="3100"/>
          </a:p>
        </p:txBody>
      </p:sp>
      <p:sp>
        <p:nvSpPr>
          <p:cNvPr id="120" name="Google Shape;120;p26"/>
          <p:cNvSpPr txBox="1"/>
          <p:nvPr/>
        </p:nvSpPr>
        <p:spPr>
          <a:xfrm>
            <a:off x="481675" y="1720225"/>
            <a:ext cx="7999200" cy="13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/>
              <a:t>Gli interventi che contribuiscono al successo della rianimazione dopo un arresto cardiaco ( pz incosciente, non respira, senza polso ) possono essere sintetizzati con la “catena della sopravvivenza” che comprende, agire sempre e sol</a:t>
            </a:r>
            <a:r>
              <a:rPr lang="it" sz="1900"/>
              <a:t>o in </a:t>
            </a:r>
            <a:r>
              <a:rPr lang="it" sz="1900">
                <a:highlight>
                  <a:srgbClr val="FFFF00"/>
                </a:highlight>
              </a:rPr>
              <a:t>sicurezza</a:t>
            </a:r>
            <a:r>
              <a:rPr lang="it" sz="1900"/>
              <a:t>:</a:t>
            </a:r>
            <a:endParaRPr sz="1900"/>
          </a:p>
        </p:txBody>
      </p:sp>
      <p:pic>
        <p:nvPicPr>
          <p:cNvPr id="121" name="Google Shape;12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7026" y="3100225"/>
            <a:ext cx="7271750" cy="195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LA CATENA DELLA SOPRAVVIVENZA </a:t>
            </a:r>
            <a:endParaRPr sz="3100"/>
          </a:p>
        </p:txBody>
      </p:sp>
      <p:pic>
        <p:nvPicPr>
          <p:cNvPr id="127" name="Google Shape;12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150" y="1811575"/>
            <a:ext cx="7271750" cy="18433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8" name="Google Shape;128;p27"/>
          <p:cNvGraphicFramePr/>
          <p:nvPr/>
        </p:nvGraphicFramePr>
        <p:xfrm>
          <a:off x="952500" y="374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1 ANELLO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2 ANELLO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3 ANELLO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4 ANELLO </a:t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/>
                        <a:t>Riconoscimento precoce</a:t>
                      </a:r>
                      <a:r>
                        <a:rPr lang="it"/>
                        <a:t> 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500"/>
                        <a:t>Rianimazione cardiopolmonare (RCP) precoce</a:t>
                      </a:r>
                      <a:endParaRPr i="1" sz="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600"/>
                        <a:t>Defibrillazione precoce</a:t>
                      </a:r>
                      <a:endParaRPr i="1" sz="1200">
                        <a:highlight>
                          <a:srgbClr val="000000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500"/>
                        <a:t>Trattamento </a:t>
                      </a:r>
                      <a:endParaRPr i="1" sz="1500"/>
                    </a:p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500"/>
                        <a:t>post - rianimazione </a:t>
                      </a:r>
                      <a:endParaRPr i="1" sz="1100">
                        <a:highlight>
                          <a:srgbClr val="000000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/>
          <p:nvPr/>
        </p:nvSpPr>
        <p:spPr>
          <a:xfrm>
            <a:off x="481675" y="1720225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34" name="Google Shape;13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577" y="226599"/>
            <a:ext cx="4605475" cy="1236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" name="Google Shape;135;p28"/>
          <p:cNvCxnSpPr/>
          <p:nvPr/>
        </p:nvCxnSpPr>
        <p:spPr>
          <a:xfrm rot="10800000">
            <a:off x="1274975" y="1378025"/>
            <a:ext cx="12900" cy="1468200"/>
          </a:xfrm>
          <a:prstGeom prst="straightConnector1">
            <a:avLst/>
          </a:prstGeom>
          <a:noFill/>
          <a:ln cap="flat" cmpd="sng" w="1524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6" name="Google Shape;136;p28"/>
          <p:cNvSpPr txBox="1"/>
          <p:nvPr/>
        </p:nvSpPr>
        <p:spPr>
          <a:xfrm>
            <a:off x="5482875" y="226600"/>
            <a:ext cx="3168300" cy="10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600">
                <a:solidFill>
                  <a:srgbClr val="FFFFFF"/>
                </a:solidFill>
              </a:rPr>
              <a:t>Riconoscimento precoce</a:t>
            </a:r>
            <a:r>
              <a:rPr lang="it" sz="1600">
                <a:solidFill>
                  <a:srgbClr val="FFFFFF"/>
                </a:solidFill>
              </a:rPr>
              <a:t>: </a:t>
            </a:r>
            <a:r>
              <a:rPr b="1" lang="it" sz="1800">
                <a:solidFill>
                  <a:srgbClr val="FFFFFF"/>
                </a:solidFill>
              </a:rPr>
              <a:t>ABC</a:t>
            </a:r>
            <a:endParaRPr sz="1500">
              <a:solidFill>
                <a:srgbClr val="FFFFFF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FFFFFF"/>
                </a:solidFill>
              </a:rPr>
              <a:t>e richiesta d’aiuto 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FFFFFF"/>
                </a:solidFill>
              </a:rPr>
              <a:t>( percorsi predefiniti)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37" name="Google Shape;137;p28"/>
          <p:cNvGraphicFramePr/>
          <p:nvPr/>
        </p:nvGraphicFramePr>
        <p:xfrm>
          <a:off x="1905000" y="1950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417725"/>
                <a:gridCol w="1492775"/>
                <a:gridCol w="4729625"/>
              </a:tblGrid>
              <a:tr h="902525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A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AIRWAY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/>
                        <a:t>Valutazione stato di coscienza e pervietà vie aeree ( se parla ci sono entrambi) </a:t>
                      </a:r>
                      <a:endParaRPr sz="18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42725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B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BREATH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/>
                        <a:t>valutazione attività respiratoria: c’è? è valida ? ( Guardo Ascolto Sento  X 10 SEC ) gasping non è considerato respiro efficace </a:t>
                      </a:r>
                      <a:endParaRPr sz="18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2325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C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CIRCULATION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/>
                        <a:t>valutazione attività circolatoria: c’è polso ? </a:t>
                      </a:r>
                      <a:endParaRPr sz="18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9"/>
          <p:cNvSpPr txBox="1"/>
          <p:nvPr/>
        </p:nvSpPr>
        <p:spPr>
          <a:xfrm>
            <a:off x="481675" y="1720225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577" y="226599"/>
            <a:ext cx="4605475" cy="1236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4" name="Google Shape;144;p29"/>
          <p:cNvCxnSpPr/>
          <p:nvPr/>
        </p:nvCxnSpPr>
        <p:spPr>
          <a:xfrm rot="10800000">
            <a:off x="2369675" y="1558325"/>
            <a:ext cx="12900" cy="1468200"/>
          </a:xfrm>
          <a:prstGeom prst="straightConnector1">
            <a:avLst/>
          </a:prstGeom>
          <a:noFill/>
          <a:ln cap="flat" cmpd="sng" w="1524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5" name="Google Shape;145;p29"/>
          <p:cNvSpPr txBox="1"/>
          <p:nvPr/>
        </p:nvSpPr>
        <p:spPr>
          <a:xfrm>
            <a:off x="5447850" y="314125"/>
            <a:ext cx="3168300" cy="13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200">
                <a:solidFill>
                  <a:srgbClr val="FFFFFF"/>
                </a:solidFill>
              </a:rPr>
              <a:t>Rianimazione cardiopolmonare (RCP) precoce</a:t>
            </a:r>
            <a:endParaRPr i="1" sz="2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9"/>
          <p:cNvSpPr txBox="1"/>
          <p:nvPr/>
        </p:nvSpPr>
        <p:spPr>
          <a:xfrm>
            <a:off x="3206850" y="1720225"/>
            <a:ext cx="5409300" cy="33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L’</a:t>
            </a:r>
            <a:r>
              <a:rPr lang="it"/>
              <a:t>RCP comprende le compressioni toraciche e la ventilazione (30:2), che cercando di garantire il circolo scongiurano il danno anossico, raddoppiando la sopravvivenza e migliorandone la prognosi.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 interruzioni delle compressioni toraciche devono essere ridotte al minimo ed essere molto brevi.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Garantire compressioni di qualità ( posizione terzo medio sternale, profondità 5 cm in uomo circa 70 kg e ritmicità, circa 100-120 per minuto).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ventilazione può essere fatta con pocket mask + pallone ambu, presidio sovraglottico + pallone ambu, tubo endotracheale + pallone ambu a seconda del setting e degli operatori coinvolti.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7" name="Google Shape;147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301" y="3237500"/>
            <a:ext cx="2963700" cy="17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577" y="226599"/>
            <a:ext cx="4605475" cy="1236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3" name="Google Shape;153;p30"/>
          <p:cNvCxnSpPr/>
          <p:nvPr/>
        </p:nvCxnSpPr>
        <p:spPr>
          <a:xfrm rot="10800000">
            <a:off x="3555225" y="1217300"/>
            <a:ext cx="21900" cy="1222200"/>
          </a:xfrm>
          <a:prstGeom prst="straightConnector1">
            <a:avLst/>
          </a:prstGeom>
          <a:noFill/>
          <a:ln cap="flat" cmpd="sng" w="1524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4" name="Google Shape;154;p30"/>
          <p:cNvSpPr txBox="1"/>
          <p:nvPr/>
        </p:nvSpPr>
        <p:spPr>
          <a:xfrm>
            <a:off x="5447775" y="269675"/>
            <a:ext cx="3168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400">
                <a:solidFill>
                  <a:srgbClr val="FFFFFF"/>
                </a:solidFill>
              </a:rPr>
              <a:t>D</a:t>
            </a:r>
            <a:r>
              <a:rPr lang="it" sz="2200">
                <a:solidFill>
                  <a:srgbClr val="FFFFFF"/>
                </a:solidFill>
              </a:rPr>
              <a:t>: Defibrillazione PRECOCE se indicata</a:t>
            </a:r>
            <a:endParaRPr sz="2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p30"/>
          <p:cNvSpPr txBox="1"/>
          <p:nvPr/>
        </p:nvSpPr>
        <p:spPr>
          <a:xfrm>
            <a:off x="5027225" y="1803650"/>
            <a:ext cx="3715800" cy="31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I ritmi defibrillabili sono </a:t>
            </a:r>
            <a:r>
              <a:rPr lang="it" sz="1200">
                <a:highlight>
                  <a:srgbClr val="FFFF00"/>
                </a:highlight>
              </a:rPr>
              <a:t>TACHICARDIA VENTRICOLARE SENZA POLSO E FIBRILLAZIONE VENTRICOLARE</a:t>
            </a:r>
            <a:r>
              <a:rPr lang="it" sz="1200"/>
              <a:t> ( TV/FV), in caso di asistolia o PEA ( attività elettrica senza polso) non si eroga lo shock. </a:t>
            </a:r>
            <a:endParaRPr sz="12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Il defibrillatore esterno può essere manuale (PRESENTE DI SOLITO IN u.o. ospedaliera su carrello urgenza), di pubblico accesso (PAD) o semiautomatico (DAE). </a:t>
            </a:r>
            <a:endParaRPr sz="12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Subito </a:t>
            </a:r>
            <a:r>
              <a:rPr lang="it" sz="1200">
                <a:highlight>
                  <a:srgbClr val="FFFF00"/>
                </a:highlight>
              </a:rPr>
              <a:t>dopo l’erogazione dello shock riprendere l’RCP per due minuti e poi rivalutare ritmo. </a:t>
            </a:r>
            <a:endParaRPr sz="15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56" name="Google Shape;156;p30"/>
          <p:cNvGraphicFramePr/>
          <p:nvPr/>
        </p:nvGraphicFramePr>
        <p:xfrm>
          <a:off x="187075" y="258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484775"/>
                <a:gridCol w="1973150"/>
                <a:gridCol w="2382225"/>
              </a:tblGrid>
              <a:tr h="7434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D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DEFIBRILLATION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 </a:t>
                      </a:r>
                      <a:r>
                        <a:rPr lang="it" sz="1000"/>
                        <a:t>valutazione del ritmo, visione del tracciato ( dopo aver attaccato le piastre, nel caso anche elettrodi in uo) e defibrillazione se necessaria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7" name="Google Shape;157;p30"/>
          <p:cNvSpPr txBox="1"/>
          <p:nvPr/>
        </p:nvSpPr>
        <p:spPr>
          <a:xfrm>
            <a:off x="2494300" y="3637450"/>
            <a:ext cx="20160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POSIZIONE PIASTRE: </a:t>
            </a:r>
            <a:endParaRPr sz="11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-sottoclavicolare DESTRA, </a:t>
            </a:r>
            <a:endParaRPr sz="11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-ascellare media  SINISTRA </a:t>
            </a:r>
            <a:endParaRPr sz="13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8" name="Google Shape;158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575" y="3406072"/>
            <a:ext cx="1602025" cy="160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0"/>
          <p:cNvSpPr/>
          <p:nvPr/>
        </p:nvSpPr>
        <p:spPr>
          <a:xfrm>
            <a:off x="2477325" y="3654875"/>
            <a:ext cx="2032800" cy="722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0" name="Google Shape;160;p30"/>
          <p:cNvCxnSpPr>
            <a:stCxn id="159" idx="1"/>
          </p:cNvCxnSpPr>
          <p:nvPr/>
        </p:nvCxnSpPr>
        <p:spPr>
          <a:xfrm rot="10800000">
            <a:off x="1299825" y="4010225"/>
            <a:ext cx="1177500" cy="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/>
        </p:nvSpPr>
        <p:spPr>
          <a:xfrm>
            <a:off x="481675" y="1720225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66" name="Google Shape;16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577" y="226599"/>
            <a:ext cx="4605475" cy="1236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7" name="Google Shape;167;p31"/>
          <p:cNvCxnSpPr/>
          <p:nvPr/>
        </p:nvCxnSpPr>
        <p:spPr>
          <a:xfrm rot="10800000">
            <a:off x="4474825" y="1300750"/>
            <a:ext cx="12900" cy="1468200"/>
          </a:xfrm>
          <a:prstGeom prst="straightConnector1">
            <a:avLst/>
          </a:prstGeom>
          <a:noFill/>
          <a:ln cap="flat" cmpd="sng" w="1524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8" name="Google Shape;168;p31"/>
          <p:cNvSpPr txBox="1"/>
          <p:nvPr/>
        </p:nvSpPr>
        <p:spPr>
          <a:xfrm>
            <a:off x="5447775" y="269675"/>
            <a:ext cx="3168300" cy="10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600">
                <a:solidFill>
                  <a:srgbClr val="FFFFFF"/>
                </a:solidFill>
              </a:rPr>
              <a:t>Trattamento post - rianimazione (</a:t>
            </a:r>
            <a:r>
              <a:rPr b="1" lang="it" sz="2600">
                <a:solidFill>
                  <a:srgbClr val="FFFFFF"/>
                </a:solidFill>
              </a:rPr>
              <a:t>E</a:t>
            </a:r>
            <a:r>
              <a:rPr lang="it" sz="2600">
                <a:solidFill>
                  <a:srgbClr val="FFFFFF"/>
                </a:solidFill>
              </a:rPr>
              <a:t>)</a:t>
            </a:r>
            <a:endParaRPr sz="4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p31"/>
          <p:cNvSpPr txBox="1"/>
          <p:nvPr/>
        </p:nvSpPr>
        <p:spPr>
          <a:xfrm>
            <a:off x="3206850" y="1720225"/>
            <a:ext cx="540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31"/>
          <p:cNvSpPr txBox="1"/>
          <p:nvPr/>
        </p:nvSpPr>
        <p:spPr>
          <a:xfrm>
            <a:off x="5125800" y="1854550"/>
            <a:ext cx="3355200" cy="3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Avviene alla ripresa di ROSC, ovvero ripresa della circolazione spontanea è di vitale importanza per la buona riuscita dell’intervento. in questa fase rivalutare il paziente con metodologia ABCDE, cercando di mantenere una SPO2 di almeno 94-98%, inoltre rilevando la TC e eseguendo un ecg 12 derivazioni.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1" name="Google Shape;171;p31"/>
          <p:cNvSpPr txBox="1"/>
          <p:nvPr/>
        </p:nvSpPr>
        <p:spPr>
          <a:xfrm>
            <a:off x="597575" y="1720225"/>
            <a:ext cx="292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2" name="Google Shape;172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4950" y="2768950"/>
            <a:ext cx="3441800" cy="2251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3" name="Google Shape;173;p31"/>
          <p:cNvGraphicFramePr/>
          <p:nvPr/>
        </p:nvGraphicFramePr>
        <p:xfrm>
          <a:off x="394950" y="1854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334800"/>
                <a:gridCol w="909700"/>
                <a:gridCol w="2521925"/>
              </a:tblGrid>
              <a:tr h="6708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E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EXPOSURE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valutazione testa piedi + anamnesi ( cerco la causa)</a:t>
                      </a:r>
                      <a:endParaRPr sz="13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/>
          <p:nvPr/>
        </p:nvSpPr>
        <p:spPr>
          <a:xfrm>
            <a:off x="523850" y="1700375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9" name="Google Shape;179;p32"/>
          <p:cNvSpPr txBox="1"/>
          <p:nvPr/>
        </p:nvSpPr>
        <p:spPr>
          <a:xfrm>
            <a:off x="362150" y="0"/>
            <a:ext cx="4449000" cy="49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FFFFFF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700">
                <a:solidFill>
                  <a:srgbClr val="FFFFFF"/>
                </a:solidFill>
              </a:rPr>
              <a:t>Per arresto cardio circolatorio si intende improvvisa cessazione della funzione di pompa cardiaca, ciò costituisce una grave situazione d’emergenza. </a:t>
            </a:r>
            <a:endParaRPr b="1" sz="1700">
              <a:solidFill>
                <a:srgbClr val="FFFFFF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/>
              <a:t>Il paziente in arresto cardio circolatorio si presenta INCOSCIENTE, CHE NON RESPIRA E SENZA POLSO, non sempre senza ritmo come nel caso del PEA, comunque condizione incompatibile con la vita. </a:t>
            </a:r>
            <a:endParaRPr sz="17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/>
              <a:t>I ritmi: ASISTOLIA, TV SENZA POLSO, FV, PEA. </a:t>
            </a:r>
            <a:endParaRPr sz="1700"/>
          </a:p>
        </p:txBody>
      </p:sp>
      <p:pic>
        <p:nvPicPr>
          <p:cNvPr id="180" name="Google Shape;18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7125" y="588525"/>
            <a:ext cx="3791117" cy="7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2388" y="1543000"/>
            <a:ext cx="3500600" cy="243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07925" y="4296043"/>
            <a:ext cx="3791125" cy="752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3"/>
          <p:cNvSpPr txBox="1"/>
          <p:nvPr/>
        </p:nvSpPr>
        <p:spPr>
          <a:xfrm>
            <a:off x="523850" y="1625875"/>
            <a:ext cx="799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88" name="Google Shape;188;p33"/>
          <p:cNvGraphicFramePr/>
          <p:nvPr/>
        </p:nvGraphicFramePr>
        <p:xfrm>
          <a:off x="634850" y="2606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{5A36E374-3771-4AA1-BC1F-7602F142D5F0}</a:tableStyleId>
              </a:tblPr>
              <a:tblGrid>
                <a:gridCol w="3968350"/>
                <a:gridCol w="3968350"/>
              </a:tblGrid>
              <a:tr h="286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RITMI DEFIBRILLABILI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RITMI </a:t>
                      </a:r>
                      <a:r>
                        <a:rPr b="1" lang="it" sz="1100"/>
                        <a:t>NON</a:t>
                      </a:r>
                      <a:r>
                        <a:rPr lang="it" sz="1100"/>
                        <a:t> DEFIBRILLABILI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742100"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TACHICARDIA VENTRICOLARE SENZA POLSO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lang="it" sz="1100"/>
                        <a:t>FIBRILLAZIONE VENTRICOLARE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b="1" lang="it" sz="1100"/>
                        <a:t>ASISTOLIA</a:t>
                      </a:r>
                      <a:endParaRPr b="1"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-"/>
                      </a:pPr>
                      <a:r>
                        <a:rPr b="1" lang="it" sz="1100"/>
                        <a:t>PEA</a:t>
                      </a:r>
                      <a:r>
                        <a:rPr lang="it" sz="1100"/>
                        <a:t> ( attività elettrica senza polso)</a:t>
                      </a:r>
                      <a:endParaRPr sz="1100"/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7421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erogare shock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reperire accesso vascolare ( ev/intraosseo) in breve tempo per somministrazione farmaci:</a:t>
                      </a:r>
                      <a:endParaRPr sz="1100"/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/>
                        <a:t>adrenalina </a:t>
                      </a:r>
                      <a:endParaRPr b="1" sz="1100"/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30125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riprendere rcp per 2 minuti e poi analizzare ritmo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se ritmo diventa defibrillabile erogare shock, altrimenti farmaci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  <p:pic>
        <p:nvPicPr>
          <p:cNvPr id="189" name="Google Shape;18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9194" y="191600"/>
            <a:ext cx="3107357" cy="191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7844" y="113851"/>
            <a:ext cx="2552956" cy="1912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1" name="Google Shape;191;p33"/>
          <p:cNvCxnSpPr>
            <a:stCxn id="189" idx="2"/>
          </p:cNvCxnSpPr>
          <p:nvPr/>
        </p:nvCxnSpPr>
        <p:spPr>
          <a:xfrm flipH="1">
            <a:off x="2199472" y="2103825"/>
            <a:ext cx="413400" cy="440100"/>
          </a:xfrm>
          <a:prstGeom prst="straightConnector1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2" name="Google Shape;192;p33"/>
          <p:cNvCxnSpPr>
            <a:stCxn id="190" idx="2"/>
          </p:cNvCxnSpPr>
          <p:nvPr/>
        </p:nvCxnSpPr>
        <p:spPr>
          <a:xfrm>
            <a:off x="6544322" y="2026076"/>
            <a:ext cx="354300" cy="5178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